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7" r:id="rId2"/>
    <p:sldMasterId id="2147483691" r:id="rId3"/>
  </p:sldMasterIdLst>
  <p:notesMasterIdLst>
    <p:notesMasterId r:id="rId12"/>
  </p:notesMasterIdLst>
  <p:sldIdLst>
    <p:sldId id="475" r:id="rId4"/>
    <p:sldId id="480" r:id="rId5"/>
    <p:sldId id="399" r:id="rId6"/>
    <p:sldId id="392" r:id="rId7"/>
    <p:sldId id="391" r:id="rId8"/>
    <p:sldId id="474" r:id="rId9"/>
    <p:sldId id="393" r:id="rId10"/>
    <p:sldId id="482"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64E"/>
    <a:srgbClr val="FFC421"/>
    <a:srgbClr val="28C62F"/>
    <a:srgbClr val="48F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3" autoAdjust="0"/>
    <p:restoredTop sz="63410" autoAdjust="0"/>
  </p:normalViewPr>
  <p:slideViewPr>
    <p:cSldViewPr snapToObjects="1">
      <p:cViewPr>
        <p:scale>
          <a:sx n="50" d="100"/>
          <a:sy n="50" d="100"/>
        </p:scale>
        <p:origin x="-1722" y="-54"/>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488B-D581-4A56-845C-64E71195181E}" type="datetimeFigureOut">
              <a:rPr lang="fr-FR" smtClean="0"/>
              <a:t>23/03/2017</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EE3B8-A116-42F1-8CA6-FFD158C2612C}" type="slidenum">
              <a:rPr lang="fr-FR" smtClean="0"/>
              <a:t>‹#›</a:t>
            </a:fld>
            <a:endParaRPr lang="fr-FR"/>
          </a:p>
        </p:txBody>
      </p:sp>
    </p:spTree>
    <p:extLst>
      <p:ext uri="{BB962C8B-B14F-4D97-AF65-F5344CB8AC3E}">
        <p14:creationId xmlns:p14="http://schemas.microsoft.com/office/powerpoint/2010/main" val="68672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a:t>
            </a:r>
            <a:r>
              <a:rPr lang="en-US" sz="1400" baseline="0" dirty="0" smtClean="0"/>
              <a:t> green infrastructure </a:t>
            </a:r>
            <a:r>
              <a:rPr lang="en-US" sz="1400" baseline="0" dirty="0" smtClean="0"/>
              <a:t>idea in Madagascar comes from our experience as “firefighter”. This is a metaphor of course. Even </a:t>
            </a:r>
            <a:r>
              <a:rPr lang="en-US" sz="1400" baseline="0" dirty="0" smtClean="0"/>
              <a:t>if we </a:t>
            </a:r>
            <a:r>
              <a:rPr lang="en-US" sz="1400" baseline="0" dirty="0" smtClean="0"/>
              <a:t>manage to stamp out some threats in some areas and manage to </a:t>
            </a:r>
            <a:r>
              <a:rPr lang="en-US" sz="1400" baseline="0" dirty="0" smtClean="0"/>
              <a:t>maintain a </a:t>
            </a:r>
            <a:r>
              <a:rPr lang="en-US" sz="1400" baseline="0" dirty="0" smtClean="0"/>
              <a:t>blocks </a:t>
            </a:r>
            <a:r>
              <a:rPr lang="en-US" sz="1400" baseline="0" dirty="0" smtClean="0"/>
              <a:t>of forest or a specie here and </a:t>
            </a:r>
            <a:r>
              <a:rPr lang="en-US" sz="1400" baseline="0" dirty="0" smtClean="0"/>
              <a:t>there, most of the time new threats, new problems pop </a:t>
            </a:r>
            <a:r>
              <a:rPr lang="en-US" sz="1400" baseline="0" dirty="0" smtClean="0"/>
              <a:t>up in another part of the country and we </a:t>
            </a:r>
            <a:r>
              <a:rPr lang="en-US" sz="1400" baseline="0" dirty="0" smtClean="0"/>
              <a:t>often end up running behind those problems like </a:t>
            </a:r>
            <a:r>
              <a:rPr lang="en-US" sz="1400" baseline="0" dirty="0" smtClean="0"/>
              <a:t>a fireman </a:t>
            </a:r>
            <a:r>
              <a:rPr lang="en-US" sz="1400" baseline="0" dirty="0" smtClean="0"/>
              <a:t>trying </a:t>
            </a:r>
            <a:r>
              <a:rPr lang="en-US" sz="1400" baseline="0" dirty="0" smtClean="0"/>
              <a:t>to extinguish the </a:t>
            </a:r>
            <a:r>
              <a:rPr lang="en-US" sz="1400" baseline="0" dirty="0" smtClean="0"/>
              <a:t>fire. Of course this is not efficient, and even if it is honorable</a:t>
            </a:r>
            <a:r>
              <a:rPr lang="en-US" sz="1400" baseline="0" dirty="0" smtClean="0"/>
              <a:t>, we </a:t>
            </a:r>
            <a:r>
              <a:rPr lang="en-US" sz="1400" baseline="0" dirty="0" smtClean="0"/>
              <a:t>want </a:t>
            </a:r>
            <a:r>
              <a:rPr lang="en-US" sz="1400" baseline="0" dirty="0" smtClean="0"/>
              <a:t>to move to fire prevention and keep our </a:t>
            </a:r>
            <a:r>
              <a:rPr lang="en-US" sz="1400" baseline="0" dirty="0" smtClean="0"/>
              <a:t>forest</a:t>
            </a:r>
            <a:r>
              <a:rPr lang="en-US" sz="1400" baseline="0" dirty="0" smtClean="0"/>
              <a:t>, our lemur, </a:t>
            </a:r>
            <a:r>
              <a:rPr lang="en-US" sz="1400" baseline="0" dirty="0" smtClean="0"/>
              <a:t>and </a:t>
            </a:r>
            <a:r>
              <a:rPr lang="en-US" sz="1400" baseline="0" dirty="0" smtClean="0"/>
              <a:t>fish stock </a:t>
            </a:r>
            <a:r>
              <a:rPr lang="en-US" sz="1400" baseline="0" dirty="0" smtClean="0"/>
              <a:t>intact to </a:t>
            </a:r>
            <a:r>
              <a:rPr lang="en-US" sz="1400" baseline="0" dirty="0" smtClean="0"/>
              <a:t>support </a:t>
            </a:r>
            <a:r>
              <a:rPr lang="en-US" sz="1400" baseline="0" dirty="0" smtClean="0"/>
              <a:t>the livelihood of many rural people </a:t>
            </a:r>
          </a:p>
          <a:p>
            <a:endParaRPr lang="en-US" sz="1400" baseline="0" dirty="0" smtClean="0"/>
          </a:p>
          <a:p>
            <a:r>
              <a:rPr lang="en-US" sz="1400" baseline="0" dirty="0" smtClean="0"/>
              <a:t>This is then a proactive approach to preserve </a:t>
            </a:r>
            <a:r>
              <a:rPr lang="en-US" sz="1400" baseline="0" dirty="0" smtClean="0"/>
              <a:t>the </a:t>
            </a:r>
            <a:r>
              <a:rPr lang="en-US" sz="1400" baseline="0" dirty="0" smtClean="0"/>
              <a:t>remaining </a:t>
            </a:r>
            <a:r>
              <a:rPr lang="en-US" sz="1400" baseline="0" dirty="0" smtClean="0"/>
              <a:t>natural ecosystems and habitats in Madagascar and </a:t>
            </a:r>
            <a:r>
              <a:rPr lang="en-US" sz="1400" baseline="0" dirty="0" smtClean="0"/>
              <a:t>with it, we want to provide </a:t>
            </a:r>
            <a:r>
              <a:rPr lang="en-US" sz="1400" baseline="0" dirty="0" smtClean="0"/>
              <a:t>the government </a:t>
            </a:r>
            <a:r>
              <a:rPr lang="en-US" sz="1400" baseline="0" dirty="0" smtClean="0"/>
              <a:t>with a </a:t>
            </a:r>
            <a:r>
              <a:rPr lang="en-US" sz="1400" baseline="0" dirty="0" smtClean="0"/>
              <a:t>foundation on which they will base the sustainable development pathway the country is engaged in</a:t>
            </a:r>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E57F3701-8B9C-470F-B661-D39E049510F1}"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9557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Madagascar is the fourth </a:t>
            </a:r>
            <a:r>
              <a:rPr lang="en-US" baseline="0" dirty="0" smtClean="0"/>
              <a:t>biggest island in the world with 587,000 </a:t>
            </a:r>
            <a:r>
              <a:rPr lang="en-US" baseline="0" dirty="0" smtClean="0"/>
              <a:t>square </a:t>
            </a:r>
            <a:r>
              <a:rPr lang="en-US" baseline="0" dirty="0" smtClean="0"/>
              <a:t>kilometer</a:t>
            </a:r>
          </a:p>
          <a:p>
            <a:r>
              <a:rPr lang="en-US" dirty="0" smtClean="0"/>
              <a:t>There are 24 million of Malagasy people and most of them are </a:t>
            </a:r>
            <a:r>
              <a:rPr lang="en-US" dirty="0" err="1" smtClean="0"/>
              <a:t>rurals</a:t>
            </a:r>
            <a:r>
              <a:rPr lang="en-US" dirty="0" smtClean="0"/>
              <a:t>. it is projected that the population</a:t>
            </a:r>
            <a:r>
              <a:rPr lang="en-US" baseline="0" dirty="0" smtClean="0"/>
              <a:t> will double in the next 25 </a:t>
            </a:r>
            <a:r>
              <a:rPr lang="en-US" baseline="0" dirty="0" smtClean="0"/>
              <a:t>years. With this increase, we will expect an increase in the demands for food, fuel wood, agricultural land etc…</a:t>
            </a:r>
            <a:endParaRPr lang="en-US" dirty="0" smtClean="0"/>
          </a:p>
          <a:p>
            <a:r>
              <a:rPr lang="en-US" dirty="0" smtClean="0"/>
              <a:t>Madagascar </a:t>
            </a:r>
            <a:r>
              <a:rPr lang="en-US" baseline="0" dirty="0" smtClean="0"/>
              <a:t>is also a very low ranking GDP country </a:t>
            </a:r>
          </a:p>
          <a:p>
            <a:r>
              <a:rPr lang="en-US" baseline="0" dirty="0" smtClean="0"/>
              <a:t>We are well known for our natural wonders: among the 17 </a:t>
            </a:r>
            <a:r>
              <a:rPr lang="en-US" baseline="0" dirty="0" err="1" smtClean="0"/>
              <a:t>megadiverse</a:t>
            </a:r>
            <a:r>
              <a:rPr lang="en-US" baseline="0" dirty="0" smtClean="0"/>
              <a:t> countries, comprising the third largest reef system after the great barrier reef and the coral triangle. Most of the fauna and flora species that you will encounter in Madagascar, as the lemurs,  are unique and  could not seen anywhere else in the world.</a:t>
            </a:r>
            <a:endParaRPr lang="en-US" dirty="0" smtClean="0"/>
          </a:p>
        </p:txBody>
      </p:sp>
      <p:sp>
        <p:nvSpPr>
          <p:cNvPr id="4" name="Slide Number Placeholder 3"/>
          <p:cNvSpPr>
            <a:spLocks noGrp="1"/>
          </p:cNvSpPr>
          <p:nvPr>
            <p:ph type="sldNum" sz="quarter" idx="10"/>
          </p:nvPr>
        </p:nvSpPr>
        <p:spPr/>
        <p:txBody>
          <a:bodyPr/>
          <a:lstStyle/>
          <a:p>
            <a:fld id="{8C7691F2-B9AD-4B08-8F8B-472AC0831C64}"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5769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rich biodiversity is highly threatened</a:t>
            </a:r>
          </a:p>
          <a:p>
            <a:endParaRPr lang="en-US" dirty="0" smtClean="0"/>
          </a:p>
          <a:p>
            <a:r>
              <a:rPr lang="en-US" dirty="0" smtClean="0"/>
              <a:t>The </a:t>
            </a:r>
            <a:r>
              <a:rPr lang="en-US" dirty="0" smtClean="0"/>
              <a:t>main environmental problem in Madagascar is a high rate</a:t>
            </a:r>
            <a:r>
              <a:rPr lang="en-US" baseline="0" dirty="0" smtClean="0"/>
              <a:t> and rampant </a:t>
            </a:r>
            <a:r>
              <a:rPr lang="en-US" dirty="0" smtClean="0"/>
              <a:t>deforestation </a:t>
            </a:r>
            <a:r>
              <a:rPr lang="en-US" dirty="0" smtClean="0"/>
              <a:t>:</a:t>
            </a:r>
            <a:r>
              <a:rPr lang="en-US" baseline="0" dirty="0" smtClean="0"/>
              <a:t> </a:t>
            </a:r>
            <a:r>
              <a:rPr lang="en-US" baseline="0" dirty="0" smtClean="0"/>
              <a:t>Madagascar losses 70,000 hectares every year due to </a:t>
            </a:r>
            <a:r>
              <a:rPr lang="en-US" baseline="0" dirty="0" smtClean="0"/>
              <a:t>: </a:t>
            </a:r>
            <a:r>
              <a:rPr lang="en-US" baseline="0" dirty="0" smtClean="0"/>
              <a:t>slash and burn cultivation, agriculture expansion, logging, illegal and small scale mining (for gemstones, gold) as you can see on the slide. A disturbing fact is : the gems and minerals are located just beneath the richest and remaining forests</a:t>
            </a:r>
          </a:p>
          <a:p>
            <a:r>
              <a:rPr lang="en-US" baseline="0" dirty="0" smtClean="0"/>
              <a:t>As you can expect, this deforestation </a:t>
            </a:r>
            <a:r>
              <a:rPr lang="en-US" baseline="0" dirty="0" smtClean="0"/>
              <a:t>is accompanied by loss of services such as water, micro climate and </a:t>
            </a:r>
            <a:r>
              <a:rPr lang="en-US" baseline="0" dirty="0" err="1" smtClean="0"/>
              <a:t>fuelwood</a:t>
            </a:r>
            <a:r>
              <a:rPr lang="en-US" baseline="0" dirty="0" smtClean="0"/>
              <a:t> (more than 95</a:t>
            </a:r>
            <a:r>
              <a:rPr lang="en-US" baseline="0" dirty="0" smtClean="0"/>
              <a:t>% of Malagasy households rely exclusively on fuel wood for their domestic energy)</a:t>
            </a:r>
            <a:endParaRPr lang="en-US" dirty="0" smtClean="0"/>
          </a:p>
        </p:txBody>
      </p:sp>
      <p:sp>
        <p:nvSpPr>
          <p:cNvPr id="4" name="Slide Number Placeholder 3"/>
          <p:cNvSpPr>
            <a:spLocks noGrp="1"/>
          </p:cNvSpPr>
          <p:nvPr>
            <p:ph type="sldNum" sz="quarter" idx="10"/>
          </p:nvPr>
        </p:nvSpPr>
        <p:spPr/>
        <p:txBody>
          <a:bodyPr/>
          <a:lstStyle/>
          <a:p>
            <a:fld id="{8C7691F2-B9AD-4B08-8F8B-472AC0831C64}"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85769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Madagascar has</a:t>
            </a:r>
            <a:r>
              <a:rPr lang="en-US" baseline="0" dirty="0" smtClean="0"/>
              <a:t> been good in developing strategies, policies, legislations : for example in 2015, there was this new NDP that promotes sustainable development and inclusive growth (that’s the term the government uses to talk about green economy)</a:t>
            </a:r>
          </a:p>
          <a:p>
            <a:endParaRPr lang="en-US" baseline="0" dirty="0" smtClean="0"/>
          </a:p>
          <a:p>
            <a:r>
              <a:rPr lang="en-US" baseline="0" dirty="0" smtClean="0"/>
              <a:t>This document aims to found Madagascar’s development on three pillars: natural capital, infrastructure capital and human capital</a:t>
            </a:r>
          </a:p>
          <a:p>
            <a:r>
              <a:rPr lang="en-US" baseline="0" dirty="0" smtClean="0"/>
              <a:t>12 development areas called “growth poles” have been identified.  The growth poles are areas where the government will channel their funding and investments in the next few years to promote tourism, large scale agriculture, grey infrastructures such as road, energy plants, seaports…. They are shown in this slide.</a:t>
            </a:r>
          </a:p>
          <a:p>
            <a:endParaRPr lang="en-US" baseline="0" dirty="0" smtClean="0"/>
          </a:p>
          <a:p>
            <a:r>
              <a:rPr lang="en-US" baseline="0" dirty="0" smtClean="0"/>
              <a:t>So with such good documents, why we are still losing our forest and why the development has not really taken off? The main reason is in the HOW we implement these strategies and policies: </a:t>
            </a:r>
            <a:endParaRPr lang="en-US" baseline="0" dirty="0" smtClean="0"/>
          </a:p>
          <a:p>
            <a:pPr marL="171450" indent="-171450">
              <a:buFontTx/>
              <a:buChar char="-"/>
            </a:pPr>
            <a:r>
              <a:rPr lang="en-US" baseline="0" dirty="0" smtClean="0"/>
              <a:t>we </a:t>
            </a:r>
            <a:r>
              <a:rPr lang="en-US" baseline="0" dirty="0" smtClean="0"/>
              <a:t>are still stuck with a </a:t>
            </a:r>
            <a:r>
              <a:rPr lang="en-US" baseline="0" dirty="0" err="1" smtClean="0"/>
              <a:t>sectoral</a:t>
            </a:r>
            <a:r>
              <a:rPr lang="en-US" baseline="0" dirty="0" smtClean="0"/>
              <a:t> approach of doing things that does not help us to have an integrated spatial approach. </a:t>
            </a:r>
            <a:endParaRPr lang="en-US" baseline="0" dirty="0" smtClean="0"/>
          </a:p>
          <a:p>
            <a:pPr marL="171450" indent="-171450">
              <a:buFontTx/>
              <a:buChar char="-"/>
            </a:pPr>
            <a:r>
              <a:rPr lang="en-US" baseline="0" dirty="0" smtClean="0"/>
              <a:t>The </a:t>
            </a:r>
            <a:r>
              <a:rPr lang="en-US" baseline="0" dirty="0" smtClean="0"/>
              <a:t>environment is still considered as an </a:t>
            </a:r>
            <a:r>
              <a:rPr lang="en-US" baseline="0" dirty="0" smtClean="0"/>
              <a:t>“after thought” </a:t>
            </a:r>
            <a:r>
              <a:rPr lang="en-US" baseline="0" dirty="0" smtClean="0"/>
              <a:t>: in fact, in all investment processes, the environment or biodiversity is addressed once all decisions </a:t>
            </a:r>
            <a:r>
              <a:rPr lang="en-US" baseline="0" dirty="0" smtClean="0"/>
              <a:t>have been taken </a:t>
            </a:r>
            <a:r>
              <a:rPr lang="en-US" baseline="0" dirty="0" smtClean="0"/>
              <a:t>(except for protected areas). </a:t>
            </a:r>
            <a:endParaRPr lang="en-US" baseline="0" dirty="0" smtClean="0"/>
          </a:p>
          <a:p>
            <a:pPr marL="171450" indent="-171450">
              <a:buFontTx/>
              <a:buChar char="-"/>
            </a:pPr>
            <a:r>
              <a:rPr lang="en-US" baseline="0" dirty="0" smtClean="0"/>
              <a:t>In </a:t>
            </a:r>
            <a:r>
              <a:rPr lang="en-US" baseline="0" dirty="0" smtClean="0"/>
              <a:t>recent years, we have seen an increase in rushes of small scale mining and the government has often tried to go after each of them by sending gendarmes and policies to drive them out of the forests. The problem is that these interventions are costly, not effective (because people just go back </a:t>
            </a:r>
            <a:r>
              <a:rPr lang="en-US" baseline="0" dirty="0" smtClean="0"/>
              <a:t>when </a:t>
            </a:r>
            <a:r>
              <a:rPr lang="en-US" baseline="0" dirty="0" smtClean="0"/>
              <a:t>the gendarmes leave)  and create broad frustrations as the government is perceived in those remote areas as someone trying to prevent people to improve their livelihoods and only present when problems exist. </a:t>
            </a:r>
          </a:p>
          <a:p>
            <a:endParaRPr lang="en-US" baseline="0" dirty="0" smtClean="0"/>
          </a:p>
        </p:txBody>
      </p:sp>
      <p:sp>
        <p:nvSpPr>
          <p:cNvPr id="4" name="Slide Number Placeholder 3"/>
          <p:cNvSpPr>
            <a:spLocks noGrp="1"/>
          </p:cNvSpPr>
          <p:nvPr>
            <p:ph type="sldNum" sz="quarter" idx="10"/>
          </p:nvPr>
        </p:nvSpPr>
        <p:spPr/>
        <p:txBody>
          <a:bodyPr/>
          <a:lstStyle/>
          <a:p>
            <a:fld id="{8C7691F2-B9AD-4B08-8F8B-472AC0831C6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85769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0088" lvl="1" indent="-342900">
              <a:spcBef>
                <a:spcPts val="600"/>
              </a:spcBef>
              <a:spcAft>
                <a:spcPts val="0"/>
              </a:spcAft>
            </a:pPr>
            <a:r>
              <a:rPr lang="en-US" sz="1400" dirty="0" smtClean="0">
                <a:sym typeface="Wingdings"/>
              </a:rPr>
              <a:t>So our idea is really to promote a</a:t>
            </a:r>
            <a:r>
              <a:rPr lang="en-US" sz="1400" baseline="0" dirty="0" smtClean="0">
                <a:sym typeface="Wingdings"/>
              </a:rPr>
              <a:t> </a:t>
            </a:r>
            <a:r>
              <a:rPr lang="en-US" sz="1400" baseline="0" dirty="0" smtClean="0">
                <a:sym typeface="Wingdings"/>
              </a:rPr>
              <a:t>strategic/proactive </a:t>
            </a:r>
            <a:r>
              <a:rPr lang="en-US" sz="1400" baseline="0" dirty="0" smtClean="0">
                <a:sym typeface="Wingdings"/>
              </a:rPr>
              <a:t>way to preserve the remaining forests and biodiversity in Madagascar and this is by promoting the concept of Green infrastructures. With the term </a:t>
            </a:r>
            <a:r>
              <a:rPr lang="en-US" sz="1400" baseline="0" dirty="0" smtClean="0">
                <a:sym typeface="Wingdings"/>
              </a:rPr>
              <a:t>“green” </a:t>
            </a:r>
            <a:r>
              <a:rPr lang="en-US" sz="1400" baseline="0" dirty="0" smtClean="0">
                <a:sym typeface="Wingdings"/>
              </a:rPr>
              <a:t>we also include the blue infrastructures. </a:t>
            </a:r>
            <a:r>
              <a:rPr lang="en-US" sz="1400" baseline="0" dirty="0" smtClean="0">
                <a:sym typeface="Wingdings"/>
              </a:rPr>
              <a:t>With </a:t>
            </a:r>
            <a:r>
              <a:rPr lang="en-US" sz="1400" baseline="0" dirty="0" smtClean="0">
                <a:sym typeface="Wingdings"/>
              </a:rPr>
              <a:t>the term </a:t>
            </a:r>
            <a:r>
              <a:rPr lang="en-US" sz="1400" baseline="0" dirty="0" smtClean="0">
                <a:sym typeface="Wingdings"/>
              </a:rPr>
              <a:t>infrastructures, </a:t>
            </a:r>
            <a:r>
              <a:rPr lang="en-US" sz="1400" baseline="0" dirty="0" smtClean="0">
                <a:sym typeface="Wingdings"/>
              </a:rPr>
              <a:t>we would like to change the perception of natural capital and bring them at the same levels as the grey infrastructures (roads, energy production sites, seaports</a:t>
            </a:r>
            <a:r>
              <a:rPr lang="en-US" sz="1400" baseline="0" dirty="0" smtClean="0">
                <a:sym typeface="Wingdings"/>
              </a:rPr>
              <a:t>…). This means that greens </a:t>
            </a:r>
            <a:r>
              <a:rPr lang="en-US" sz="1400" baseline="0" dirty="0" smtClean="0">
                <a:sym typeface="Wingdings"/>
              </a:rPr>
              <a:t>infrastructures are at the service of the country, something that you need to think about in the design of investments instead of thinking only about when everything is set.</a:t>
            </a:r>
          </a:p>
          <a:p>
            <a:pPr marL="700088" lvl="1" indent="-342900">
              <a:spcBef>
                <a:spcPts val="600"/>
              </a:spcBef>
              <a:spcAft>
                <a:spcPts val="0"/>
              </a:spcAft>
            </a:pPr>
            <a:r>
              <a:rPr lang="en-US" sz="1400" baseline="0" dirty="0" smtClean="0">
                <a:sym typeface="Wingdings"/>
              </a:rPr>
              <a:t>The core idea of the green infrastructure is to build a network </a:t>
            </a:r>
            <a:r>
              <a:rPr lang="en-US" sz="1400" baseline="0" dirty="0" smtClean="0">
                <a:sym typeface="Wingdings"/>
              </a:rPr>
              <a:t>of protected </a:t>
            </a:r>
            <a:r>
              <a:rPr lang="en-US" sz="1400" baseline="0" dirty="0" smtClean="0">
                <a:sym typeface="Wingdings"/>
              </a:rPr>
              <a:t>areas around Madagascar that encompasses the last major remaining forest stands in the country. This gives a visual and spatial clue of where the most valued natural capital of the island are and constitutes a strong basis in our lobby to preserve them. </a:t>
            </a:r>
          </a:p>
          <a:p>
            <a:pPr marL="700088" lvl="1" indent="-342900">
              <a:spcBef>
                <a:spcPts val="600"/>
              </a:spcBef>
              <a:spcAft>
                <a:spcPts val="0"/>
              </a:spcAft>
            </a:pPr>
            <a:r>
              <a:rPr lang="en-US" sz="1400" baseline="0" dirty="0" smtClean="0">
                <a:sym typeface="Wingdings"/>
              </a:rPr>
              <a:t>This </a:t>
            </a:r>
            <a:r>
              <a:rPr lang="en-US" sz="1400" baseline="0" dirty="0" smtClean="0">
                <a:sym typeface="Wingdings"/>
              </a:rPr>
              <a:t>concept has many advantages: </a:t>
            </a:r>
          </a:p>
          <a:p>
            <a:pPr marL="757238" lvl="1" indent="-400050">
              <a:spcBef>
                <a:spcPts val="600"/>
              </a:spcBef>
              <a:spcAft>
                <a:spcPts val="0"/>
              </a:spcAft>
              <a:buAutoNum type="romanLcParenBoth"/>
            </a:pPr>
            <a:r>
              <a:rPr lang="en-US" sz="1400" baseline="0" dirty="0" smtClean="0">
                <a:sym typeface="Wingdings"/>
              </a:rPr>
              <a:t>First , it </a:t>
            </a:r>
            <a:r>
              <a:rPr lang="en-US" sz="1400" baseline="0" dirty="0" smtClean="0">
                <a:sym typeface="Wingdings"/>
              </a:rPr>
              <a:t>helps to address climate change by building green corridor that will be key to maintain genetic flows between the dry west and humid east (</a:t>
            </a:r>
            <a:r>
              <a:rPr lang="en-US" sz="1400" baseline="0" dirty="0" smtClean="0">
                <a:sym typeface="Wingdings"/>
              </a:rPr>
              <a:t>300mmm rainfall in </a:t>
            </a:r>
            <a:r>
              <a:rPr lang="en-US" sz="1400" baseline="0" dirty="0" smtClean="0">
                <a:sym typeface="Wingdings"/>
              </a:rPr>
              <a:t>the west and </a:t>
            </a:r>
            <a:r>
              <a:rPr lang="en-US" sz="1400" baseline="0" dirty="0" smtClean="0">
                <a:sym typeface="Wingdings"/>
              </a:rPr>
              <a:t>3,000 </a:t>
            </a:r>
            <a:r>
              <a:rPr lang="en-US" sz="1400" baseline="0" dirty="0" smtClean="0">
                <a:sym typeface="Wingdings"/>
              </a:rPr>
              <a:t>mm in the east), the high temperature in the south west and the mild temperature in the north east (4°C difference)</a:t>
            </a:r>
          </a:p>
          <a:p>
            <a:pPr marL="757238" lvl="1" indent="-400050">
              <a:spcBef>
                <a:spcPts val="600"/>
              </a:spcBef>
              <a:spcAft>
                <a:spcPts val="0"/>
              </a:spcAft>
              <a:buAutoNum type="romanLcParenBoth"/>
            </a:pPr>
            <a:r>
              <a:rPr lang="en-US" sz="1400" baseline="0" dirty="0" smtClean="0">
                <a:sym typeface="Wingdings"/>
              </a:rPr>
              <a:t>Second, the </a:t>
            </a:r>
            <a:r>
              <a:rPr lang="en-US" sz="1400" baseline="0" dirty="0" smtClean="0">
                <a:sym typeface="Wingdings"/>
              </a:rPr>
              <a:t>majority of the growth poles I mentioned before </a:t>
            </a:r>
            <a:r>
              <a:rPr lang="en-US" sz="1400" baseline="0" dirty="0" smtClean="0">
                <a:sym typeface="Wingdings"/>
              </a:rPr>
              <a:t>(areas where the government will focus its investments in the near future) are </a:t>
            </a:r>
            <a:r>
              <a:rPr lang="en-US" sz="1400" baseline="0" dirty="0" smtClean="0">
                <a:sym typeface="Wingdings"/>
              </a:rPr>
              <a:t>located near this green network. Most of them rely on ecological services that the </a:t>
            </a:r>
            <a:r>
              <a:rPr lang="en-US" sz="1400" baseline="0" dirty="0" smtClean="0">
                <a:sym typeface="Wingdings"/>
              </a:rPr>
              <a:t>adjacent </a:t>
            </a:r>
            <a:r>
              <a:rPr lang="en-US" sz="1400" baseline="0" dirty="0" smtClean="0">
                <a:sym typeface="Wingdings"/>
              </a:rPr>
              <a:t>forests or marine areas provide: tourism in the north west relies on the pristine reefs and scenery this region provides, the production of cocoa and vanilla in the north west relies on the health of the remaining forests as these cash crops require good forest stands and water etc. </a:t>
            </a:r>
            <a:r>
              <a:rPr lang="en-US" sz="1400" baseline="0" dirty="0" smtClean="0">
                <a:sym typeface="Wingdings"/>
              </a:rPr>
              <a:t>This </a:t>
            </a:r>
            <a:r>
              <a:rPr lang="en-US" sz="1400" baseline="0" dirty="0" smtClean="0">
                <a:sym typeface="Wingdings"/>
              </a:rPr>
              <a:t>overlap will help valorize the complementarity between the green and grey infrastructures and production system the government is planning to build. These production systems and the people who will be drawn there will </a:t>
            </a:r>
            <a:r>
              <a:rPr lang="en-US" sz="1400" baseline="0" dirty="0" smtClean="0">
                <a:sym typeface="Wingdings"/>
              </a:rPr>
              <a:t>need to be supplied with sufficient services (fuel </a:t>
            </a:r>
            <a:r>
              <a:rPr lang="en-US" sz="1400" baseline="0" dirty="0" smtClean="0">
                <a:sym typeface="Wingdings"/>
              </a:rPr>
              <a:t>wood for domestic energy, water, clean air…)</a:t>
            </a:r>
          </a:p>
          <a:p>
            <a:pPr marL="757238" lvl="1" indent="-400050">
              <a:spcBef>
                <a:spcPts val="600"/>
              </a:spcBef>
              <a:spcAft>
                <a:spcPts val="0"/>
              </a:spcAft>
              <a:buAutoNum type="romanLcParenBoth"/>
            </a:pPr>
            <a:r>
              <a:rPr lang="en-US" sz="1400" baseline="0" dirty="0" smtClean="0">
                <a:sym typeface="Wingdings"/>
              </a:rPr>
              <a:t>Third, The </a:t>
            </a:r>
            <a:r>
              <a:rPr lang="en-US" sz="1400" baseline="0" dirty="0" smtClean="0">
                <a:sym typeface="Wingdings"/>
              </a:rPr>
              <a:t>green infrastructure helps decision makers to address conservation in an integrated and spatial way. Based on this concept, WWF is applying for example a landscape approach to preserve the biodiversity in its four priority land and seascapes: the MHF landscape focuses on the preservation of the dry forest in the south west, the MTB in the west in centered on the preservation of one of the biggest mangroves stand of Madagascar and the Northern highland landscape is focusing on preserving the large track of humid forest in this area. </a:t>
            </a:r>
            <a:r>
              <a:rPr lang="en-US" sz="1400" baseline="0" dirty="0" smtClean="0">
                <a:sym typeface="Wingdings"/>
              </a:rPr>
              <a:t>WWF is developing some models on which the government can inspire from.</a:t>
            </a:r>
            <a:endParaRPr lang="en-US" sz="1400" baseline="0" dirty="0" smtClean="0">
              <a:sym typeface="Wingdings"/>
            </a:endParaRPr>
          </a:p>
          <a:p>
            <a:pPr marL="700088" lvl="1" indent="-342900">
              <a:spcBef>
                <a:spcPts val="600"/>
              </a:spcBef>
              <a:spcAft>
                <a:spcPts val="0"/>
              </a:spcAft>
            </a:pPr>
            <a:endParaRPr lang="en-US" sz="1400" dirty="0" smtClean="0">
              <a:sym typeface="Wingdings"/>
            </a:endParaRPr>
          </a:p>
        </p:txBody>
      </p:sp>
      <p:sp>
        <p:nvSpPr>
          <p:cNvPr id="4" name="Slide Number Placeholder 3"/>
          <p:cNvSpPr>
            <a:spLocks noGrp="1"/>
          </p:cNvSpPr>
          <p:nvPr>
            <p:ph type="sldNum" sz="quarter" idx="10"/>
          </p:nvPr>
        </p:nvSpPr>
        <p:spPr/>
        <p:txBody>
          <a:bodyPr/>
          <a:lstStyle/>
          <a:p>
            <a:fld id="{8C7691F2-B9AD-4B08-8F8B-472AC0831C6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85769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has been done so far?</a:t>
            </a:r>
          </a:p>
          <a:p>
            <a:endParaRPr lang="en-US" dirty="0" smtClean="0"/>
          </a:p>
          <a:p>
            <a:r>
              <a:rPr lang="en-US" dirty="0" smtClean="0"/>
              <a:t>The </a:t>
            </a:r>
            <a:r>
              <a:rPr lang="en-US" dirty="0" smtClean="0"/>
              <a:t>good news is that the green infrastructure</a:t>
            </a:r>
            <a:r>
              <a:rPr lang="en-US" baseline="0" dirty="0" smtClean="0"/>
              <a:t> concept </a:t>
            </a:r>
            <a:r>
              <a:rPr lang="en-US" baseline="0" dirty="0" smtClean="0"/>
              <a:t>was adopted </a:t>
            </a:r>
            <a:r>
              <a:rPr lang="en-US" baseline="0" dirty="0" smtClean="0"/>
              <a:t>by one of the strongest and influential ministry of Madagascar (Land use planning and presidential projects</a:t>
            </a:r>
            <a:r>
              <a:rPr lang="en-US" baseline="0" dirty="0" smtClean="0"/>
              <a:t>). This adoption augurs </a:t>
            </a:r>
            <a:r>
              <a:rPr lang="en-US" baseline="0" dirty="0" smtClean="0"/>
              <a:t>a positive perception of the environment in the future. Through this adoption this ministry is planning to push the other government sectors to </a:t>
            </a:r>
            <a:r>
              <a:rPr lang="en-US" baseline="0" dirty="0" smtClean="0"/>
              <a:t>integrate </a:t>
            </a:r>
            <a:r>
              <a:rPr lang="en-US" baseline="0" dirty="0" smtClean="0"/>
              <a:t>the green infrastructures into their sectorial strategies and policies and most importantly use the Green infrastructure as the foundation for </a:t>
            </a:r>
            <a:r>
              <a:rPr lang="en-US" baseline="0" dirty="0" smtClean="0"/>
              <a:t>the upcoming “30-year </a:t>
            </a:r>
            <a:r>
              <a:rPr lang="en-US" baseline="0" dirty="0" smtClean="0"/>
              <a:t>vision on land use planning in </a:t>
            </a:r>
            <a:r>
              <a:rPr lang="en-US" baseline="0" dirty="0" smtClean="0"/>
              <a:t>Madagascar”. </a:t>
            </a:r>
            <a:endParaRPr lang="en-US" baseline="0" dirty="0" smtClean="0"/>
          </a:p>
          <a:p>
            <a:endParaRPr lang="en-US" baseline="0" dirty="0" smtClean="0"/>
          </a:p>
          <a:p>
            <a:r>
              <a:rPr lang="en-US" baseline="0" dirty="0" smtClean="0"/>
              <a:t>We are just listing here the potential funding for this concept: </a:t>
            </a:r>
          </a:p>
          <a:p>
            <a:pPr marL="171450" indent="-171450">
              <a:buFontTx/>
              <a:buChar char="-"/>
            </a:pPr>
            <a:r>
              <a:rPr lang="en-US" baseline="0" dirty="0" smtClean="0"/>
              <a:t>GEF 7: Madagascar has regularly benefited funding in the range of 25-30 million USD for biodiversity/land degradation and climate change </a:t>
            </a:r>
            <a:r>
              <a:rPr lang="en-US" baseline="0" dirty="0" smtClean="0"/>
              <a:t>focal areas from </a:t>
            </a:r>
            <a:r>
              <a:rPr lang="en-US" baseline="0" dirty="0" smtClean="0"/>
              <a:t>GEF ; </a:t>
            </a:r>
          </a:p>
          <a:p>
            <a:pPr marL="171450" indent="-171450">
              <a:buFontTx/>
              <a:buChar char="-"/>
            </a:pPr>
            <a:r>
              <a:rPr lang="en-US" baseline="0" dirty="0" smtClean="0"/>
              <a:t>GCF: with WWF now an accredited entity and this concept’s strength on building a national ecosystem-based resilience and the good traction of this concept within the current </a:t>
            </a:r>
            <a:r>
              <a:rPr lang="en-US" baseline="0" dirty="0" smtClean="0"/>
              <a:t>government, we have good </a:t>
            </a:r>
            <a:r>
              <a:rPr lang="en-US" baseline="0" dirty="0" smtClean="0"/>
              <a:t>hope this concept will be submitted by Madagascar</a:t>
            </a:r>
          </a:p>
          <a:p>
            <a:pPr marL="171450" indent="-171450">
              <a:buFontTx/>
              <a:buChar char="-"/>
            </a:pPr>
            <a:r>
              <a:rPr lang="en-US" baseline="0" dirty="0" smtClean="0"/>
              <a:t>Land degradation neutrality fund: this is a funding launched by the UN convention on land degradation in 2016 to provide loans to private investors to invest in the rehabilitation of land degraded. We are still learning about the way to secure this funding so if someone can clarify on this, we would appreciate greatly</a:t>
            </a:r>
            <a:endParaRPr lang="en-US" dirty="0" smtClean="0"/>
          </a:p>
        </p:txBody>
      </p:sp>
      <p:sp>
        <p:nvSpPr>
          <p:cNvPr id="4" name="Slide Number Placeholder 3"/>
          <p:cNvSpPr>
            <a:spLocks noGrp="1"/>
          </p:cNvSpPr>
          <p:nvPr>
            <p:ph type="sldNum" sz="quarter" idx="10"/>
          </p:nvPr>
        </p:nvSpPr>
        <p:spPr/>
        <p:txBody>
          <a:bodyPr/>
          <a:lstStyle/>
          <a:p>
            <a:fld id="{8C7691F2-B9AD-4B08-8F8B-472AC0831C6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85769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to go next?</a:t>
            </a:r>
          </a:p>
          <a:p>
            <a:endParaRPr lang="en-US" dirty="0" smtClean="0"/>
          </a:p>
          <a:p>
            <a:r>
              <a:rPr lang="en-US" dirty="0" smtClean="0"/>
              <a:t>I</a:t>
            </a:r>
            <a:r>
              <a:rPr lang="en-US" baseline="0" dirty="0" smtClean="0"/>
              <a:t> </a:t>
            </a:r>
            <a:r>
              <a:rPr lang="en-US" baseline="0" dirty="0" smtClean="0"/>
              <a:t>am showing here the immediate steps to bring this concept forward:</a:t>
            </a:r>
          </a:p>
          <a:p>
            <a:pPr marL="171450" indent="-171450">
              <a:buFontTx/>
              <a:buChar char="-"/>
            </a:pPr>
            <a:r>
              <a:rPr lang="en-US" baseline="0" dirty="0" smtClean="0"/>
              <a:t>We need to refine the concept, strengthen it with more scientific arguments (ecosystem services values, building scenarios to highlight the need to strategically preserve the green network…)</a:t>
            </a:r>
          </a:p>
          <a:p>
            <a:pPr marL="171450" indent="-171450">
              <a:buFontTx/>
              <a:buChar char="-"/>
            </a:pPr>
            <a:r>
              <a:rPr lang="en-US" baseline="0" dirty="0" smtClean="0"/>
              <a:t>We need to develop a proposal for the funding opportunities I mentioned before: we are targeting between USD 100 to 200 million with a mix of source of </a:t>
            </a:r>
            <a:r>
              <a:rPr lang="en-US" baseline="0" dirty="0" smtClean="0"/>
              <a:t>funding (GEF; LDNF, GCF…)</a:t>
            </a:r>
            <a:endParaRPr lang="en-US" baseline="0" dirty="0" smtClean="0"/>
          </a:p>
          <a:p>
            <a:pPr marL="171450" indent="-171450">
              <a:buFontTx/>
              <a:buChar char="-"/>
            </a:pPr>
            <a:r>
              <a:rPr lang="en-US" baseline="0" dirty="0" smtClean="0"/>
              <a:t>Of course, fund raise. Back in Madagascar, I will have a meeting with the government on this concept and </a:t>
            </a:r>
            <a:r>
              <a:rPr lang="en-US" baseline="0" dirty="0" smtClean="0"/>
              <a:t>lay down a  “the </a:t>
            </a:r>
            <a:r>
              <a:rPr lang="en-US" baseline="0" dirty="0" smtClean="0"/>
              <a:t>Green infrastructure action </a:t>
            </a:r>
            <a:r>
              <a:rPr lang="en-US" baseline="0" dirty="0" smtClean="0"/>
              <a:t>plan” </a:t>
            </a:r>
            <a:r>
              <a:rPr lang="en-US" baseline="0" dirty="0" smtClean="0"/>
              <a:t>with the concretes elements I got here in terms of ecosystem services valuation, scenario building etc</a:t>
            </a:r>
            <a:r>
              <a:rPr lang="en-US" baseline="0" dirty="0" smtClean="0"/>
              <a:t>.</a:t>
            </a:r>
            <a:endParaRPr lang="en-US" baseline="0"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Thank</a:t>
            </a:r>
            <a:r>
              <a:rPr lang="en-US" baseline="0" dirty="0" smtClean="0"/>
              <a:t> again to </a:t>
            </a:r>
            <a:r>
              <a:rPr lang="en-US" baseline="0" dirty="0" err="1" smtClean="0"/>
              <a:t>NatCap</a:t>
            </a:r>
            <a:r>
              <a:rPr lang="en-US" baseline="0" dirty="0" smtClean="0"/>
              <a:t> for having shown interest on our work and give us the opportunity to share and learn by inviting us the </a:t>
            </a:r>
            <a:r>
              <a:rPr lang="en-US" baseline="0" dirty="0" err="1" smtClean="0"/>
              <a:t>the</a:t>
            </a:r>
            <a:r>
              <a:rPr lang="en-US" baseline="0" dirty="0" smtClean="0"/>
              <a:t> symposium </a:t>
            </a:r>
          </a:p>
          <a:p>
            <a:pPr marL="171450" indent="-171450">
              <a:buFontTx/>
              <a:buChar char="-"/>
            </a:pPr>
            <a:endParaRPr lang="en-US" baseline="0"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8C7691F2-B9AD-4B08-8F8B-472AC0831C6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85769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F3701-8B9C-470F-B661-D39E049510F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5370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1 -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6"/>
          <p:cNvSpPr>
            <a:spLocks noGrp="1"/>
          </p:cNvSpPr>
          <p:nvPr>
            <p:ph type="body" sz="quarter" idx="11" hasCustomPrompt="1"/>
          </p:nvPr>
        </p:nvSpPr>
        <p:spPr>
          <a:xfrm>
            <a:off x="1259632" y="1628799"/>
            <a:ext cx="7488832" cy="4608513"/>
          </a:xfrm>
          <a:prstGeom prst="rect">
            <a:avLst/>
          </a:prstGeom>
        </p:spPr>
        <p:txBody>
          <a:bodyPr lIns="0"/>
          <a:lstStyle>
            <a:lvl1pPr marL="182563" marR="0" indent="-182563" algn="l" defTabSz="914400" rtl="0" eaLnBrk="1" fontAlgn="auto" latinLnBrk="0" hangingPunct="1">
              <a:lnSpc>
                <a:spcPct val="100000"/>
              </a:lnSpc>
              <a:spcBef>
                <a:spcPct val="20000"/>
              </a:spcBef>
              <a:spcAft>
                <a:spcPts val="1200"/>
              </a:spcAft>
              <a:buClrTx/>
              <a:buSzTx/>
              <a:buFont typeface="Arial" pitchFamily="34" charset="0"/>
              <a:buChar char="•"/>
              <a:tabLst/>
              <a:defRPr lang="en-GB" sz="2400" b="0" i="0" kern="1200">
                <a:solidFill>
                  <a:srgbClr val="000000"/>
                </a:solidFill>
                <a:latin typeface="+mn-lt"/>
                <a:ea typeface="Adobe Heiti Std R" pitchFamily="34" charset="-128"/>
                <a:cs typeface="Arial" panose="020B0604020202020204" pitchFamily="34" charset="0"/>
              </a:defRPr>
            </a:lvl1pPr>
            <a:lvl2pPr marL="2057400" indent="-2057400">
              <a:buNone/>
              <a:defRPr sz="1400"/>
            </a:lvl2pPr>
            <a:lvl3pPr marL="2057400" indent="-2057400">
              <a:buNone/>
              <a:defRPr sz="1400"/>
            </a:lvl3pPr>
            <a:lvl4pPr marL="2057400" indent="-2057400">
              <a:buNone/>
              <a:defRPr sz="1400"/>
            </a:lvl4pPr>
            <a:lvl5pPr marL="2057400" indent="-2057400">
              <a:buNone/>
              <a:defRPr sz="1400"/>
            </a:lvl5pPr>
          </a:lstStyle>
          <a:p>
            <a:pPr lvl="0"/>
            <a:r>
              <a:rPr lang="en-GB" b="0" i="0" dirty="0" err="1" smtClean="0">
                <a:solidFill>
                  <a:srgbClr val="000000"/>
                </a:solidFill>
                <a:latin typeface="+mn-lt"/>
              </a:rPr>
              <a:t>Lorem</a:t>
            </a:r>
            <a:r>
              <a:rPr lang="en-GB" b="0" i="0" dirty="0" smtClean="0">
                <a:solidFill>
                  <a:srgbClr val="000000"/>
                </a:solidFill>
                <a:latin typeface="+mn-lt"/>
              </a:rPr>
              <a:t> </a:t>
            </a:r>
            <a:r>
              <a:rPr lang="en-GB" b="0" i="0" dirty="0" err="1" smtClean="0">
                <a:solidFill>
                  <a:srgbClr val="000000"/>
                </a:solidFill>
                <a:latin typeface="+mn-lt"/>
              </a:rPr>
              <a:t>ipsum</a:t>
            </a:r>
            <a:r>
              <a:rPr lang="en-GB" b="0" i="0" dirty="0" smtClean="0">
                <a:solidFill>
                  <a:srgbClr val="000000"/>
                </a:solidFill>
                <a:latin typeface="+mn-lt"/>
              </a:rPr>
              <a:t> </a:t>
            </a:r>
            <a:r>
              <a:rPr lang="en-GB" b="0" i="0" dirty="0" err="1" smtClean="0">
                <a:solidFill>
                  <a:srgbClr val="000000"/>
                </a:solidFill>
                <a:latin typeface="+mn-lt"/>
              </a:rPr>
              <a:t>dolor</a:t>
            </a:r>
            <a:r>
              <a:rPr lang="en-GB" b="0" i="0" dirty="0" smtClean="0">
                <a:solidFill>
                  <a:srgbClr val="000000"/>
                </a:solidFill>
                <a:latin typeface="+mn-lt"/>
              </a:rPr>
              <a:t> sit </a:t>
            </a:r>
            <a:r>
              <a:rPr lang="en-GB" b="0" i="0" dirty="0" err="1" smtClean="0">
                <a:solidFill>
                  <a:srgbClr val="000000"/>
                </a:solidFill>
                <a:latin typeface="+mn-lt"/>
              </a:rPr>
              <a:t>amet</a:t>
            </a:r>
            <a:r>
              <a:rPr lang="en-GB" b="0" i="0" dirty="0" smtClean="0">
                <a:solidFill>
                  <a:srgbClr val="000000"/>
                </a:solidFill>
                <a:latin typeface="+mn-lt"/>
              </a:rPr>
              <a:t>, </a:t>
            </a:r>
            <a:r>
              <a:rPr lang="en-GB" b="0" i="0" dirty="0" err="1" smtClean="0">
                <a:solidFill>
                  <a:srgbClr val="000000"/>
                </a:solidFill>
                <a:latin typeface="+mn-lt"/>
              </a:rPr>
              <a:t>consectetur</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elit</a:t>
            </a:r>
            <a:r>
              <a:rPr lang="en-GB" b="0" i="0" dirty="0" smtClean="0">
                <a:solidFill>
                  <a:srgbClr val="000000"/>
                </a:solidFill>
                <a:latin typeface="+mn-lt"/>
              </a:rPr>
              <a:t>. </a:t>
            </a:r>
            <a:r>
              <a:rPr lang="en-GB" b="0" i="0" dirty="0" err="1" smtClean="0">
                <a:solidFill>
                  <a:srgbClr val="000000"/>
                </a:solidFill>
                <a:latin typeface="+mn-lt"/>
              </a:rPr>
              <a:t>Pellentesque</a:t>
            </a:r>
            <a:r>
              <a:rPr lang="en-GB" b="0" i="0" dirty="0" smtClean="0">
                <a:solidFill>
                  <a:srgbClr val="000000"/>
                </a:solidFill>
                <a:latin typeface="+mn-lt"/>
              </a:rPr>
              <a:t> a </a:t>
            </a:r>
            <a:r>
              <a:rPr lang="en-GB" b="0" i="0" dirty="0" err="1" smtClean="0">
                <a:solidFill>
                  <a:srgbClr val="000000"/>
                </a:solidFill>
                <a:latin typeface="+mn-lt"/>
              </a:rPr>
              <a:t>diam</a:t>
            </a:r>
            <a:r>
              <a:rPr lang="en-GB" b="0" i="0" dirty="0" smtClean="0">
                <a:solidFill>
                  <a:srgbClr val="000000"/>
                </a:solidFill>
                <a:latin typeface="+mn-lt"/>
              </a:rPr>
              <a:t> dui. </a:t>
            </a:r>
          </a:p>
          <a:p>
            <a:pPr marL="182563" marR="0" lvl="0" indent="-182563" algn="l" defTabSz="914400" rtl="0" eaLnBrk="1" fontAlgn="auto" latinLnBrk="0" hangingPunct="1">
              <a:lnSpc>
                <a:spcPct val="100000"/>
              </a:lnSpc>
              <a:spcBef>
                <a:spcPct val="20000"/>
              </a:spcBef>
              <a:spcAft>
                <a:spcPts val="1200"/>
              </a:spcAft>
              <a:buClrTx/>
              <a:buSzTx/>
              <a:buFont typeface="Arial" pitchFamily="34" charset="0"/>
              <a:buChar char="•"/>
              <a:tabLst/>
              <a:defRPr/>
            </a:pPr>
            <a:r>
              <a:rPr lang="en-GB" b="0" i="0" dirty="0" err="1" smtClean="0">
                <a:solidFill>
                  <a:srgbClr val="000000"/>
                </a:solidFill>
                <a:latin typeface="+mn-lt"/>
              </a:rPr>
              <a:t>Lorem</a:t>
            </a:r>
            <a:r>
              <a:rPr lang="en-GB" b="0" i="0" dirty="0" smtClean="0">
                <a:solidFill>
                  <a:srgbClr val="000000"/>
                </a:solidFill>
                <a:latin typeface="+mn-lt"/>
              </a:rPr>
              <a:t> </a:t>
            </a:r>
            <a:r>
              <a:rPr lang="en-GB" b="0" i="0" dirty="0" err="1" smtClean="0">
                <a:solidFill>
                  <a:srgbClr val="000000"/>
                </a:solidFill>
                <a:latin typeface="+mn-lt"/>
              </a:rPr>
              <a:t>ipsum</a:t>
            </a:r>
            <a:r>
              <a:rPr lang="en-GB" b="0" i="0" dirty="0" smtClean="0">
                <a:solidFill>
                  <a:srgbClr val="000000"/>
                </a:solidFill>
                <a:latin typeface="+mn-lt"/>
              </a:rPr>
              <a:t> </a:t>
            </a:r>
            <a:r>
              <a:rPr lang="en-GB" b="0" i="0" dirty="0" err="1" smtClean="0">
                <a:solidFill>
                  <a:srgbClr val="000000"/>
                </a:solidFill>
                <a:latin typeface="+mn-lt"/>
              </a:rPr>
              <a:t>dolor</a:t>
            </a:r>
            <a:r>
              <a:rPr lang="en-GB" b="0" i="0" dirty="0" smtClean="0">
                <a:solidFill>
                  <a:srgbClr val="000000"/>
                </a:solidFill>
                <a:latin typeface="+mn-lt"/>
              </a:rPr>
              <a:t> sit </a:t>
            </a:r>
            <a:r>
              <a:rPr lang="en-GB" b="0" i="0" dirty="0" err="1" smtClean="0">
                <a:solidFill>
                  <a:srgbClr val="000000"/>
                </a:solidFill>
                <a:latin typeface="+mn-lt"/>
              </a:rPr>
              <a:t>amet</a:t>
            </a:r>
            <a:r>
              <a:rPr lang="en-GB" b="0" i="0" dirty="0" smtClean="0">
                <a:solidFill>
                  <a:srgbClr val="000000"/>
                </a:solidFill>
                <a:latin typeface="+mn-lt"/>
              </a:rPr>
              <a:t>, </a:t>
            </a:r>
            <a:r>
              <a:rPr lang="en-GB" b="0" i="0" dirty="0" err="1" smtClean="0">
                <a:solidFill>
                  <a:srgbClr val="000000"/>
                </a:solidFill>
                <a:latin typeface="+mn-lt"/>
              </a:rPr>
              <a:t>consectetur</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elit</a:t>
            </a:r>
            <a:r>
              <a:rPr lang="en-GB" b="0" i="0" dirty="0" smtClean="0">
                <a:solidFill>
                  <a:srgbClr val="000000"/>
                </a:solidFill>
                <a:latin typeface="+mn-lt"/>
              </a:rPr>
              <a:t>. </a:t>
            </a:r>
            <a:r>
              <a:rPr lang="en-GB" b="0" i="0" dirty="0" err="1" smtClean="0">
                <a:solidFill>
                  <a:srgbClr val="000000"/>
                </a:solidFill>
                <a:latin typeface="+mn-lt"/>
              </a:rPr>
              <a:t>Pellentesque</a:t>
            </a:r>
            <a:r>
              <a:rPr lang="en-GB" b="0" i="0" dirty="0" smtClean="0">
                <a:solidFill>
                  <a:srgbClr val="000000"/>
                </a:solidFill>
                <a:latin typeface="+mn-lt"/>
              </a:rPr>
              <a:t> a </a:t>
            </a:r>
            <a:r>
              <a:rPr lang="en-GB" b="0" i="0" dirty="0" err="1" smtClean="0">
                <a:solidFill>
                  <a:srgbClr val="000000"/>
                </a:solidFill>
                <a:latin typeface="+mn-lt"/>
              </a:rPr>
              <a:t>diam</a:t>
            </a:r>
            <a:r>
              <a:rPr lang="en-GB" b="0" i="0" dirty="0" smtClean="0">
                <a:solidFill>
                  <a:srgbClr val="000000"/>
                </a:solidFill>
                <a:latin typeface="+mn-lt"/>
              </a:rPr>
              <a:t> dui. </a:t>
            </a:r>
          </a:p>
          <a:p>
            <a:pPr marL="182563" marR="0" lvl="0" indent="-182563" algn="l" defTabSz="914400" rtl="0" eaLnBrk="1" fontAlgn="auto" latinLnBrk="0" hangingPunct="1">
              <a:lnSpc>
                <a:spcPct val="100000"/>
              </a:lnSpc>
              <a:spcBef>
                <a:spcPct val="20000"/>
              </a:spcBef>
              <a:spcAft>
                <a:spcPts val="1200"/>
              </a:spcAft>
              <a:buClrTx/>
              <a:buSzTx/>
              <a:buFont typeface="Arial" pitchFamily="34" charset="0"/>
              <a:buChar char="•"/>
              <a:tabLst/>
              <a:defRPr/>
            </a:pPr>
            <a:r>
              <a:rPr lang="en-GB" b="0" i="0" dirty="0" smtClean="0">
                <a:solidFill>
                  <a:srgbClr val="000000"/>
                </a:solidFill>
                <a:latin typeface="+mn-lt"/>
              </a:rPr>
              <a:t>Lorem ipsum </a:t>
            </a:r>
            <a:r>
              <a:rPr lang="en-GB" b="0" i="0" dirty="0" err="1" smtClean="0">
                <a:solidFill>
                  <a:srgbClr val="000000"/>
                </a:solidFill>
                <a:latin typeface="+mn-lt"/>
              </a:rPr>
              <a:t>dolor</a:t>
            </a:r>
            <a:r>
              <a:rPr lang="en-GB" b="0" i="0" dirty="0" smtClean="0">
                <a:solidFill>
                  <a:srgbClr val="000000"/>
                </a:solidFill>
                <a:latin typeface="+mn-lt"/>
              </a:rPr>
              <a:t> sit </a:t>
            </a:r>
            <a:r>
              <a:rPr lang="en-GB" b="0" i="0" dirty="0" err="1" smtClean="0">
                <a:solidFill>
                  <a:srgbClr val="000000"/>
                </a:solidFill>
                <a:latin typeface="+mn-lt"/>
              </a:rPr>
              <a:t>amet</a:t>
            </a:r>
            <a:r>
              <a:rPr lang="en-GB" b="0" i="0" dirty="0" smtClean="0">
                <a:solidFill>
                  <a:srgbClr val="000000"/>
                </a:solidFill>
                <a:latin typeface="+mn-lt"/>
              </a:rPr>
              <a:t>, </a:t>
            </a:r>
            <a:r>
              <a:rPr lang="en-GB" b="0" i="0" dirty="0" err="1" smtClean="0">
                <a:solidFill>
                  <a:srgbClr val="000000"/>
                </a:solidFill>
                <a:latin typeface="+mn-lt"/>
              </a:rPr>
              <a:t>consectetur</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elit</a:t>
            </a:r>
            <a:r>
              <a:rPr lang="en-GB" b="0" i="0" dirty="0" smtClean="0">
                <a:solidFill>
                  <a:srgbClr val="000000"/>
                </a:solidFill>
                <a:latin typeface="+mn-lt"/>
              </a:rPr>
              <a:t>. </a:t>
            </a:r>
            <a:r>
              <a:rPr lang="en-GB" b="0" i="0" dirty="0" err="1" smtClean="0">
                <a:solidFill>
                  <a:srgbClr val="000000"/>
                </a:solidFill>
                <a:latin typeface="+mn-lt"/>
              </a:rPr>
              <a:t>Pellentesque</a:t>
            </a:r>
            <a:r>
              <a:rPr lang="en-GB" b="0" i="0" dirty="0" smtClean="0">
                <a:solidFill>
                  <a:srgbClr val="000000"/>
                </a:solidFill>
                <a:latin typeface="+mn-lt"/>
              </a:rPr>
              <a:t> a </a:t>
            </a:r>
            <a:r>
              <a:rPr lang="en-GB" b="0" i="0" dirty="0" err="1" smtClean="0">
                <a:solidFill>
                  <a:srgbClr val="000000"/>
                </a:solidFill>
                <a:latin typeface="+mn-lt"/>
              </a:rPr>
              <a:t>diam</a:t>
            </a:r>
            <a:r>
              <a:rPr lang="en-GB" b="0" i="0" dirty="0" smtClean="0">
                <a:solidFill>
                  <a:srgbClr val="000000"/>
                </a:solidFill>
                <a:latin typeface="+mn-lt"/>
              </a:rPr>
              <a:t> dui. </a:t>
            </a:r>
          </a:p>
          <a:p>
            <a:pPr marL="182563" marR="0" lvl="0" indent="-182563" algn="l" defTabSz="914400" rtl="0" eaLnBrk="1" fontAlgn="auto" latinLnBrk="0" hangingPunct="1">
              <a:lnSpc>
                <a:spcPct val="100000"/>
              </a:lnSpc>
              <a:spcBef>
                <a:spcPct val="20000"/>
              </a:spcBef>
              <a:spcAft>
                <a:spcPts val="1200"/>
              </a:spcAft>
              <a:buClrTx/>
              <a:buSzTx/>
              <a:buFont typeface="Arial" pitchFamily="34" charset="0"/>
              <a:buChar char="•"/>
              <a:tabLst/>
              <a:defRPr/>
            </a:pPr>
            <a:endParaRPr lang="en-GB" b="0" i="0" dirty="0" smtClean="0">
              <a:solidFill>
                <a:srgbClr val="000000"/>
              </a:solidFill>
              <a:latin typeface="+mn-lt"/>
            </a:endParaRPr>
          </a:p>
        </p:txBody>
      </p:sp>
      <p:sp>
        <p:nvSpPr>
          <p:cNvPr id="5" name="Slide Number Placeholder 5"/>
          <p:cNvSpPr>
            <a:spLocks noGrp="1"/>
          </p:cNvSpPr>
          <p:nvPr>
            <p:ph type="sldNum" sz="quarter" idx="4"/>
          </p:nvPr>
        </p:nvSpPr>
        <p:spPr>
          <a:xfrm>
            <a:off x="7067600" y="6356350"/>
            <a:ext cx="1619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1D21674-6E44-4EFA-A82E-B883355A05D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524687"/>
      </p:ext>
    </p:extLst>
  </p:cSld>
  <p:clrMapOvr>
    <a:masterClrMapping/>
  </p:clrMapOvr>
  <p:transition spd="slow" advClick="0" advTm="10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3104402"/>
      </p:ext>
    </p:extLst>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3807341"/>
      </p:ext>
    </p:extLst>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2548861"/>
      </p:ext>
    </p:extLst>
  </p:cSld>
  <p:clrMapOvr>
    <a:masterClrMapping/>
  </p:clrMapOvr>
  <p:transition spd="slow" advClick="0" advTm="1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8651701"/>
      </p:ext>
    </p:extLst>
  </p:cSld>
  <p:clrMapOvr>
    <a:masterClrMapping/>
  </p:clrMapOvr>
  <p:transition spd="slow" advClick="0" advTm="1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085298"/>
      </p:ext>
    </p:extLst>
  </p:cSld>
  <p:clrMapOvr>
    <a:masterClrMapping/>
  </p:clrMapOvr>
  <p:transition spd="slow" advClick="0"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484128"/>
      </p:ext>
    </p:extLst>
  </p:cSld>
  <p:clrMapOvr>
    <a:masterClrMapping/>
  </p:clrMapOvr>
  <p:transition spd="slow" advClick="0"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41630"/>
      </p:ext>
    </p:extLst>
  </p:cSld>
  <p:clrMapOvr>
    <a:masterClrMapping/>
  </p:clrMapOvr>
  <p:transition spd="slow" advClick="0"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087192"/>
      </p:ext>
    </p:extLst>
  </p:cSld>
  <p:clrMapOvr>
    <a:masterClrMapping/>
  </p:clrMapOvr>
  <p:transition spd="slow" advClick="0"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705127"/>
      </p:ext>
    </p:extLst>
  </p:cSld>
  <p:clrMapOvr>
    <a:masterClrMapping/>
  </p:clrMapOvr>
  <p:transition spd="slow" advClick="0" advTm="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988984"/>
      </p:ext>
    </p:extLst>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2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5"/>
          <p:cNvSpPr>
            <a:spLocks noGrp="1"/>
          </p:cNvSpPr>
          <p:nvPr>
            <p:ph type="sldNum" sz="quarter" idx="4"/>
          </p:nvPr>
        </p:nvSpPr>
        <p:spPr>
          <a:xfrm>
            <a:off x="7067600" y="6356350"/>
            <a:ext cx="1619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1D21674-6E44-4EFA-A82E-B883355A05D6}" type="slidenum">
              <a:rPr lang="en-GB" smtClean="0">
                <a:solidFill>
                  <a:prstClr val="black">
                    <a:tint val="75000"/>
                  </a:prstClr>
                </a:solidFill>
              </a:rPr>
              <a:pPr/>
              <a:t>‹#›</a:t>
            </a:fld>
            <a:endParaRPr lang="en-GB">
              <a:solidFill>
                <a:prstClr val="black">
                  <a:tint val="75000"/>
                </a:prstClr>
              </a:solidFill>
            </a:endParaRPr>
          </a:p>
        </p:txBody>
      </p:sp>
      <p:sp>
        <p:nvSpPr>
          <p:cNvPr id="5" name="Text Placeholder 6"/>
          <p:cNvSpPr>
            <a:spLocks noGrp="1"/>
          </p:cNvSpPr>
          <p:nvPr>
            <p:ph type="body" sz="quarter" idx="11" hasCustomPrompt="1"/>
          </p:nvPr>
        </p:nvSpPr>
        <p:spPr>
          <a:xfrm>
            <a:off x="1259632" y="1628799"/>
            <a:ext cx="7488832" cy="4608513"/>
          </a:xfrm>
          <a:prstGeom prst="rect">
            <a:avLst/>
          </a:prstGeom>
        </p:spPr>
        <p:txBody>
          <a:bodyPr lIns="0"/>
          <a:lstStyle>
            <a:lvl1pPr marL="0" marR="0" indent="0" algn="l" defTabSz="914400" rtl="0" eaLnBrk="1" fontAlgn="auto" latinLnBrk="0" hangingPunct="1">
              <a:lnSpc>
                <a:spcPct val="100000"/>
              </a:lnSpc>
              <a:spcBef>
                <a:spcPct val="20000"/>
              </a:spcBef>
              <a:spcAft>
                <a:spcPts val="1200"/>
              </a:spcAft>
              <a:buClrTx/>
              <a:buSzTx/>
              <a:buFont typeface="Arial" pitchFamily="34" charset="0"/>
              <a:buNone/>
              <a:tabLst/>
              <a:defRPr lang="en-GB" sz="2400" b="0" i="0" smtClean="0">
                <a:effectLst/>
              </a:defRPr>
            </a:lvl1pPr>
            <a:lvl2pPr marL="2057400" indent="-2057400">
              <a:buNone/>
              <a:defRPr sz="1400"/>
            </a:lvl2pPr>
            <a:lvl3pPr marL="2057400" indent="-2057400">
              <a:buNone/>
              <a:defRPr sz="1400"/>
            </a:lvl3pPr>
            <a:lvl4pPr marL="2057400" indent="-2057400">
              <a:buNone/>
              <a:defRPr sz="1400"/>
            </a:lvl4pPr>
            <a:lvl5pPr marL="2057400" indent="-2057400">
              <a:buNone/>
              <a:defRPr sz="1400"/>
            </a:lvl5pPr>
          </a:lstStyle>
          <a:p>
            <a:pPr lvl="0"/>
            <a:r>
              <a:rPr lang="en-GB" b="0" i="0" dirty="0" err="1" smtClean="0">
                <a:solidFill>
                  <a:srgbClr val="000000"/>
                </a:solidFill>
                <a:effectLst/>
                <a:latin typeface="+mn-lt"/>
              </a:rPr>
              <a:t>Lorem</a:t>
            </a:r>
            <a:r>
              <a:rPr lang="en-GB" b="0" i="0" dirty="0" smtClean="0">
                <a:solidFill>
                  <a:srgbClr val="000000"/>
                </a:solidFill>
                <a:effectLst/>
                <a:latin typeface="+mn-lt"/>
              </a:rPr>
              <a:t> </a:t>
            </a:r>
            <a:r>
              <a:rPr lang="en-GB" b="0" i="0" dirty="0" err="1" smtClean="0">
                <a:solidFill>
                  <a:srgbClr val="000000"/>
                </a:solidFill>
                <a:effectLst/>
                <a:latin typeface="+mn-lt"/>
              </a:rPr>
              <a:t>ipsum</a:t>
            </a:r>
            <a:r>
              <a:rPr lang="en-GB" b="0" i="0" dirty="0" smtClean="0">
                <a:solidFill>
                  <a:srgbClr val="000000"/>
                </a:solidFill>
                <a:effectLst/>
                <a:latin typeface="+mn-lt"/>
              </a:rPr>
              <a:t> </a:t>
            </a:r>
            <a:r>
              <a:rPr lang="en-GB" b="0" i="0" dirty="0" err="1" smtClean="0">
                <a:solidFill>
                  <a:srgbClr val="000000"/>
                </a:solidFill>
                <a:effectLst/>
                <a:latin typeface="+mn-lt"/>
              </a:rPr>
              <a:t>dolor</a:t>
            </a:r>
            <a:r>
              <a:rPr lang="en-GB" b="0" i="0" dirty="0" smtClean="0">
                <a:solidFill>
                  <a:srgbClr val="000000"/>
                </a:solidFill>
                <a:effectLst/>
                <a:latin typeface="+mn-lt"/>
              </a:rPr>
              <a:t> sit </a:t>
            </a:r>
            <a:r>
              <a:rPr lang="en-GB" b="0" i="0" dirty="0" err="1" smtClean="0">
                <a:solidFill>
                  <a:srgbClr val="000000"/>
                </a:solidFill>
                <a:effectLst/>
                <a:latin typeface="+mn-lt"/>
              </a:rPr>
              <a:t>amet</a:t>
            </a:r>
            <a:r>
              <a:rPr lang="en-GB" b="0" i="0" dirty="0" smtClean="0">
                <a:solidFill>
                  <a:srgbClr val="000000"/>
                </a:solidFill>
                <a:effectLst/>
                <a:latin typeface="+mn-lt"/>
              </a:rPr>
              <a:t>, </a:t>
            </a:r>
            <a:r>
              <a:rPr lang="en-GB" b="0" i="0" dirty="0" err="1" smtClean="0">
                <a:solidFill>
                  <a:srgbClr val="000000"/>
                </a:solidFill>
                <a:effectLst/>
                <a:latin typeface="+mn-lt"/>
              </a:rPr>
              <a:t>consectetur</a:t>
            </a:r>
            <a:r>
              <a:rPr lang="en-GB" b="0" i="0" dirty="0" smtClean="0">
                <a:solidFill>
                  <a:srgbClr val="000000"/>
                </a:solidFill>
                <a:effectLst/>
                <a:latin typeface="+mn-lt"/>
              </a:rPr>
              <a:t> </a:t>
            </a:r>
            <a:r>
              <a:rPr lang="en-GB" b="0" i="0" dirty="0" err="1" smtClean="0">
                <a:solidFill>
                  <a:srgbClr val="000000"/>
                </a:solidFill>
                <a:effectLst/>
                <a:latin typeface="+mn-lt"/>
              </a:rPr>
              <a:t>adipiscing</a:t>
            </a:r>
            <a:r>
              <a:rPr lang="en-GB" b="0" i="0" dirty="0" smtClean="0">
                <a:solidFill>
                  <a:srgbClr val="000000"/>
                </a:solidFill>
                <a:effectLst/>
                <a:latin typeface="+mn-lt"/>
              </a:rPr>
              <a:t> </a:t>
            </a:r>
            <a:r>
              <a:rPr lang="en-GB" b="0" i="0" dirty="0" err="1" smtClean="0">
                <a:solidFill>
                  <a:srgbClr val="000000"/>
                </a:solidFill>
                <a:effectLst/>
                <a:latin typeface="+mn-lt"/>
              </a:rPr>
              <a:t>elit</a:t>
            </a:r>
            <a:r>
              <a:rPr lang="en-GB" b="0" i="0" dirty="0" smtClean="0">
                <a:solidFill>
                  <a:srgbClr val="000000"/>
                </a:solidFill>
                <a:effectLst/>
                <a:latin typeface="+mn-lt"/>
              </a:rPr>
              <a:t>. </a:t>
            </a:r>
            <a:r>
              <a:rPr lang="en-GB" b="0" i="0" dirty="0" err="1" smtClean="0">
                <a:solidFill>
                  <a:srgbClr val="000000"/>
                </a:solidFill>
                <a:effectLst/>
                <a:latin typeface="+mn-lt"/>
              </a:rPr>
              <a:t>Ut</a:t>
            </a:r>
            <a:r>
              <a:rPr lang="en-GB" b="0" i="0" dirty="0" smtClean="0">
                <a:solidFill>
                  <a:srgbClr val="000000"/>
                </a:solidFill>
                <a:effectLst/>
                <a:latin typeface="+mn-lt"/>
              </a:rPr>
              <a:t> </a:t>
            </a:r>
            <a:r>
              <a:rPr lang="en-GB" b="0" i="0" dirty="0" err="1" smtClean="0">
                <a:solidFill>
                  <a:srgbClr val="000000"/>
                </a:solidFill>
                <a:effectLst/>
                <a:latin typeface="+mn-lt"/>
              </a:rPr>
              <a:t>pharetra</a:t>
            </a:r>
            <a:r>
              <a:rPr lang="en-GB" b="0" i="0" dirty="0" smtClean="0">
                <a:solidFill>
                  <a:srgbClr val="000000"/>
                </a:solidFill>
                <a:effectLst/>
                <a:latin typeface="+mn-lt"/>
              </a:rPr>
              <a:t> </a:t>
            </a:r>
            <a:r>
              <a:rPr lang="en-GB" b="0" i="0" dirty="0" err="1" smtClean="0">
                <a:solidFill>
                  <a:srgbClr val="000000"/>
                </a:solidFill>
                <a:effectLst/>
                <a:latin typeface="+mn-lt"/>
              </a:rPr>
              <a:t>est</a:t>
            </a:r>
            <a:r>
              <a:rPr lang="en-GB" b="0" i="0" dirty="0" smtClean="0">
                <a:solidFill>
                  <a:srgbClr val="000000"/>
                </a:solidFill>
                <a:effectLst/>
                <a:latin typeface="+mn-lt"/>
              </a:rPr>
              <a:t> vitae </a:t>
            </a:r>
            <a:r>
              <a:rPr lang="en-GB" b="0" i="0" dirty="0" err="1" smtClean="0">
                <a:solidFill>
                  <a:srgbClr val="000000"/>
                </a:solidFill>
                <a:effectLst/>
                <a:latin typeface="+mn-lt"/>
              </a:rPr>
              <a:t>fermentum</a:t>
            </a:r>
            <a:r>
              <a:rPr lang="en-GB" b="0" i="0" dirty="0" smtClean="0">
                <a:solidFill>
                  <a:srgbClr val="000000"/>
                </a:solidFill>
                <a:effectLst/>
                <a:latin typeface="+mn-lt"/>
              </a:rPr>
              <a:t> </a:t>
            </a:r>
            <a:r>
              <a:rPr lang="en-GB" b="0" i="0" dirty="0" err="1" smtClean="0">
                <a:solidFill>
                  <a:srgbClr val="000000"/>
                </a:solidFill>
                <a:effectLst/>
                <a:latin typeface="+mn-lt"/>
              </a:rPr>
              <a:t>tincidunt</a:t>
            </a:r>
            <a:r>
              <a:rPr lang="en-GB" b="0" i="0" dirty="0" smtClean="0">
                <a:solidFill>
                  <a:srgbClr val="000000"/>
                </a:solidFill>
                <a:effectLst/>
                <a:latin typeface="+mn-lt"/>
              </a:rPr>
              <a:t>. </a:t>
            </a:r>
            <a:r>
              <a:rPr lang="en-GB" b="0" i="0" dirty="0" err="1" smtClean="0">
                <a:solidFill>
                  <a:srgbClr val="000000"/>
                </a:solidFill>
                <a:effectLst/>
                <a:latin typeface="+mn-lt"/>
              </a:rPr>
              <a:t>Phasellus</a:t>
            </a:r>
            <a:r>
              <a:rPr lang="en-GB" b="0" i="0" dirty="0" smtClean="0">
                <a:solidFill>
                  <a:srgbClr val="000000"/>
                </a:solidFill>
                <a:effectLst/>
                <a:latin typeface="+mn-lt"/>
              </a:rPr>
              <a:t> </a:t>
            </a:r>
            <a:r>
              <a:rPr lang="en-GB" b="0" i="0" dirty="0" err="1" smtClean="0">
                <a:solidFill>
                  <a:srgbClr val="000000"/>
                </a:solidFill>
                <a:effectLst/>
                <a:latin typeface="+mn-lt"/>
              </a:rPr>
              <a:t>urna</a:t>
            </a:r>
            <a:r>
              <a:rPr lang="en-GB" b="0" i="0" dirty="0" smtClean="0">
                <a:solidFill>
                  <a:srgbClr val="000000"/>
                </a:solidFill>
                <a:effectLst/>
                <a:latin typeface="+mn-lt"/>
              </a:rPr>
              <a:t> </a:t>
            </a:r>
            <a:r>
              <a:rPr lang="en-GB" b="0" i="0" dirty="0" err="1" smtClean="0">
                <a:solidFill>
                  <a:srgbClr val="000000"/>
                </a:solidFill>
                <a:effectLst/>
                <a:latin typeface="+mn-lt"/>
              </a:rPr>
              <a:t>sapien</a:t>
            </a:r>
            <a:r>
              <a:rPr lang="en-GB" b="0" i="0" dirty="0" smtClean="0">
                <a:solidFill>
                  <a:srgbClr val="000000"/>
                </a:solidFill>
                <a:effectLst/>
                <a:latin typeface="+mn-lt"/>
              </a:rPr>
              <a:t>, </a:t>
            </a:r>
            <a:r>
              <a:rPr lang="en-GB" b="0" i="0" dirty="0" err="1" smtClean="0">
                <a:solidFill>
                  <a:srgbClr val="000000"/>
                </a:solidFill>
                <a:effectLst/>
                <a:latin typeface="+mn-lt"/>
              </a:rPr>
              <a:t>convallis</a:t>
            </a:r>
            <a:r>
              <a:rPr lang="en-GB" b="0" i="0" dirty="0" smtClean="0">
                <a:solidFill>
                  <a:srgbClr val="000000"/>
                </a:solidFill>
                <a:effectLst/>
                <a:latin typeface="+mn-lt"/>
              </a:rPr>
              <a:t> sit </a:t>
            </a:r>
            <a:r>
              <a:rPr lang="en-GB" b="0" i="0" dirty="0" err="1" smtClean="0">
                <a:solidFill>
                  <a:srgbClr val="000000"/>
                </a:solidFill>
                <a:effectLst/>
                <a:latin typeface="+mn-lt"/>
              </a:rPr>
              <a:t>amet</a:t>
            </a:r>
            <a:r>
              <a:rPr lang="en-GB" b="0" i="0" dirty="0" smtClean="0">
                <a:solidFill>
                  <a:srgbClr val="000000"/>
                </a:solidFill>
                <a:effectLst/>
                <a:latin typeface="+mn-lt"/>
              </a:rPr>
              <a:t> </a:t>
            </a:r>
            <a:r>
              <a:rPr lang="en-GB" b="0" i="0" dirty="0" err="1" smtClean="0">
                <a:solidFill>
                  <a:srgbClr val="000000"/>
                </a:solidFill>
                <a:effectLst/>
                <a:latin typeface="+mn-lt"/>
              </a:rPr>
              <a:t>euismod</a:t>
            </a:r>
            <a:r>
              <a:rPr lang="en-GB" b="0" i="0" dirty="0" smtClean="0">
                <a:solidFill>
                  <a:srgbClr val="000000"/>
                </a:solidFill>
                <a:effectLst/>
                <a:latin typeface="+mn-lt"/>
              </a:rPr>
              <a:t> </a:t>
            </a:r>
            <a:r>
              <a:rPr lang="en-GB" b="0" i="0" dirty="0" err="1" smtClean="0">
                <a:solidFill>
                  <a:srgbClr val="000000"/>
                </a:solidFill>
                <a:effectLst/>
                <a:latin typeface="+mn-lt"/>
              </a:rPr>
              <a:t>ut</a:t>
            </a:r>
            <a:r>
              <a:rPr lang="en-GB" b="0" i="0" dirty="0" smtClean="0">
                <a:solidFill>
                  <a:srgbClr val="000000"/>
                </a:solidFill>
                <a:effectLst/>
                <a:latin typeface="+mn-lt"/>
              </a:rPr>
              <a:t>, </a:t>
            </a:r>
            <a:r>
              <a:rPr lang="en-GB" b="0" i="0" dirty="0" err="1" smtClean="0">
                <a:solidFill>
                  <a:srgbClr val="000000"/>
                </a:solidFill>
                <a:effectLst/>
                <a:latin typeface="+mn-lt"/>
              </a:rPr>
              <a:t>mollis</a:t>
            </a:r>
            <a:r>
              <a:rPr lang="en-GB" b="0" i="0" dirty="0" smtClean="0">
                <a:solidFill>
                  <a:srgbClr val="000000"/>
                </a:solidFill>
                <a:effectLst/>
                <a:latin typeface="+mn-lt"/>
              </a:rPr>
              <a:t> </a:t>
            </a:r>
            <a:r>
              <a:rPr lang="en-GB" b="0" i="0" dirty="0" err="1" smtClean="0">
                <a:solidFill>
                  <a:srgbClr val="000000"/>
                </a:solidFill>
                <a:effectLst/>
                <a:latin typeface="+mn-lt"/>
              </a:rPr>
              <a:t>ornare</a:t>
            </a:r>
            <a:r>
              <a:rPr lang="en-GB" b="0" i="0" dirty="0" smtClean="0">
                <a:solidFill>
                  <a:srgbClr val="000000"/>
                </a:solidFill>
                <a:effectLst/>
                <a:latin typeface="+mn-lt"/>
              </a:rPr>
              <a:t> </a:t>
            </a:r>
            <a:r>
              <a:rPr lang="en-GB" b="0" i="0" dirty="0" err="1" smtClean="0">
                <a:solidFill>
                  <a:srgbClr val="000000"/>
                </a:solidFill>
                <a:effectLst/>
                <a:latin typeface="+mn-lt"/>
              </a:rPr>
              <a:t>justo</a:t>
            </a:r>
            <a:r>
              <a:rPr lang="en-GB" b="0" i="0" dirty="0" smtClean="0">
                <a:solidFill>
                  <a:srgbClr val="000000"/>
                </a:solidFill>
                <a:effectLst/>
                <a:latin typeface="+mn-lt"/>
              </a:rPr>
              <a:t>. </a:t>
            </a:r>
            <a:r>
              <a:rPr lang="en-GB" b="0" i="0" dirty="0" err="1" smtClean="0">
                <a:solidFill>
                  <a:srgbClr val="000000"/>
                </a:solidFill>
                <a:effectLst/>
                <a:latin typeface="+mn-lt"/>
              </a:rPr>
              <a:t>Proin</a:t>
            </a:r>
            <a:r>
              <a:rPr lang="en-GB" b="0" i="0" dirty="0" smtClean="0">
                <a:solidFill>
                  <a:srgbClr val="000000"/>
                </a:solidFill>
                <a:effectLst/>
                <a:latin typeface="+mn-lt"/>
              </a:rPr>
              <a:t> </a:t>
            </a:r>
            <a:r>
              <a:rPr lang="en-GB" b="0" i="0" dirty="0" err="1" smtClean="0">
                <a:solidFill>
                  <a:srgbClr val="000000"/>
                </a:solidFill>
                <a:effectLst/>
                <a:latin typeface="+mn-lt"/>
              </a:rPr>
              <a:t>purus</a:t>
            </a:r>
            <a:r>
              <a:rPr lang="en-GB" b="0" i="0" dirty="0" smtClean="0">
                <a:solidFill>
                  <a:srgbClr val="000000"/>
                </a:solidFill>
                <a:effectLst/>
                <a:latin typeface="+mn-lt"/>
              </a:rPr>
              <a:t> ligula, </a:t>
            </a:r>
            <a:r>
              <a:rPr lang="en-GB" b="0" i="0" dirty="0" err="1" smtClean="0">
                <a:solidFill>
                  <a:srgbClr val="000000"/>
                </a:solidFill>
                <a:effectLst/>
                <a:latin typeface="+mn-lt"/>
              </a:rPr>
              <a:t>malesuada</a:t>
            </a:r>
            <a:r>
              <a:rPr lang="en-GB" b="0" i="0" dirty="0" smtClean="0">
                <a:solidFill>
                  <a:srgbClr val="000000"/>
                </a:solidFill>
                <a:effectLst/>
                <a:latin typeface="+mn-lt"/>
              </a:rPr>
              <a:t> </a:t>
            </a:r>
            <a:r>
              <a:rPr lang="en-GB" b="0" i="0" dirty="0" err="1" smtClean="0">
                <a:solidFill>
                  <a:srgbClr val="000000"/>
                </a:solidFill>
                <a:effectLst/>
                <a:latin typeface="+mn-lt"/>
              </a:rPr>
              <a:t>sed</a:t>
            </a:r>
            <a:r>
              <a:rPr lang="en-GB" b="0" i="0" dirty="0" smtClean="0">
                <a:solidFill>
                  <a:srgbClr val="000000"/>
                </a:solidFill>
                <a:effectLst/>
                <a:latin typeface="+mn-lt"/>
              </a:rPr>
              <a:t> </a:t>
            </a:r>
            <a:r>
              <a:rPr lang="en-GB" b="0" i="0" dirty="0" err="1" smtClean="0">
                <a:solidFill>
                  <a:srgbClr val="000000"/>
                </a:solidFill>
                <a:effectLst/>
                <a:latin typeface="+mn-lt"/>
              </a:rPr>
              <a:t>gravida</a:t>
            </a:r>
            <a:r>
              <a:rPr lang="en-GB" b="0" i="0" dirty="0" smtClean="0">
                <a:solidFill>
                  <a:srgbClr val="000000"/>
                </a:solidFill>
                <a:effectLst/>
                <a:latin typeface="+mn-lt"/>
              </a:rPr>
              <a:t> vitae, </a:t>
            </a:r>
            <a:r>
              <a:rPr lang="en-GB" b="0" i="0" dirty="0" err="1" smtClean="0">
                <a:solidFill>
                  <a:srgbClr val="000000"/>
                </a:solidFill>
                <a:effectLst/>
                <a:latin typeface="+mn-lt"/>
              </a:rPr>
              <a:t>facilisis</a:t>
            </a:r>
            <a:r>
              <a:rPr lang="en-GB" b="0" i="0" dirty="0" smtClean="0">
                <a:solidFill>
                  <a:srgbClr val="000000"/>
                </a:solidFill>
                <a:effectLst/>
                <a:latin typeface="+mn-lt"/>
              </a:rPr>
              <a:t> </a:t>
            </a:r>
            <a:r>
              <a:rPr lang="en-GB" b="0" i="0" dirty="0" err="1" smtClean="0">
                <a:solidFill>
                  <a:srgbClr val="000000"/>
                </a:solidFill>
                <a:effectLst/>
                <a:latin typeface="+mn-lt"/>
              </a:rPr>
              <a:t>ut</a:t>
            </a:r>
            <a:r>
              <a:rPr lang="en-GB" b="0" i="0" dirty="0" smtClean="0">
                <a:solidFill>
                  <a:srgbClr val="000000"/>
                </a:solidFill>
                <a:effectLst/>
                <a:latin typeface="+mn-lt"/>
              </a:rPr>
              <a:t> ante. </a:t>
            </a:r>
            <a:r>
              <a:rPr lang="en-GB" b="0" i="0" dirty="0" err="1" smtClean="0">
                <a:solidFill>
                  <a:srgbClr val="000000"/>
                </a:solidFill>
                <a:effectLst/>
                <a:latin typeface="+mn-lt"/>
              </a:rPr>
              <a:t>Vivamus</a:t>
            </a:r>
            <a:r>
              <a:rPr lang="en-GB" b="0" i="0" dirty="0" smtClean="0">
                <a:solidFill>
                  <a:srgbClr val="000000"/>
                </a:solidFill>
                <a:effectLst/>
                <a:latin typeface="+mn-lt"/>
              </a:rPr>
              <a:t> </a:t>
            </a:r>
            <a:r>
              <a:rPr lang="en-GB" b="0" i="0" dirty="0" err="1" smtClean="0">
                <a:solidFill>
                  <a:srgbClr val="000000"/>
                </a:solidFill>
                <a:effectLst/>
                <a:latin typeface="+mn-lt"/>
              </a:rPr>
              <a:t>vehicula</a:t>
            </a:r>
            <a:r>
              <a:rPr lang="en-GB" b="0" i="0" dirty="0" smtClean="0">
                <a:solidFill>
                  <a:srgbClr val="000000"/>
                </a:solidFill>
                <a:effectLst/>
                <a:latin typeface="+mn-lt"/>
              </a:rPr>
              <a:t> </a:t>
            </a:r>
            <a:r>
              <a:rPr lang="en-GB" b="0" i="0" dirty="0" err="1" smtClean="0">
                <a:solidFill>
                  <a:srgbClr val="000000"/>
                </a:solidFill>
                <a:effectLst/>
                <a:latin typeface="+mn-lt"/>
              </a:rPr>
              <a:t>tortor</a:t>
            </a:r>
            <a:r>
              <a:rPr lang="en-GB" b="0" i="0" dirty="0" smtClean="0">
                <a:solidFill>
                  <a:srgbClr val="000000"/>
                </a:solidFill>
                <a:effectLst/>
                <a:latin typeface="+mn-lt"/>
              </a:rPr>
              <a:t> </a:t>
            </a:r>
            <a:r>
              <a:rPr lang="en-GB" b="0" i="0" dirty="0" err="1" smtClean="0">
                <a:solidFill>
                  <a:srgbClr val="000000"/>
                </a:solidFill>
                <a:effectLst/>
                <a:latin typeface="+mn-lt"/>
              </a:rPr>
              <a:t>eros</a:t>
            </a:r>
            <a:r>
              <a:rPr lang="en-GB" b="0" i="0" dirty="0" smtClean="0">
                <a:solidFill>
                  <a:srgbClr val="000000"/>
                </a:solidFill>
                <a:effectLst/>
                <a:latin typeface="+mn-lt"/>
              </a:rPr>
              <a:t>, non </a:t>
            </a:r>
            <a:r>
              <a:rPr lang="en-GB" b="0" i="0" dirty="0" err="1" smtClean="0">
                <a:solidFill>
                  <a:srgbClr val="000000"/>
                </a:solidFill>
                <a:effectLst/>
                <a:latin typeface="+mn-lt"/>
              </a:rPr>
              <a:t>cursus</a:t>
            </a:r>
            <a:r>
              <a:rPr lang="en-GB" b="0" i="0" dirty="0" smtClean="0">
                <a:solidFill>
                  <a:srgbClr val="000000"/>
                </a:solidFill>
                <a:effectLst/>
                <a:latin typeface="+mn-lt"/>
              </a:rPr>
              <a:t> </a:t>
            </a:r>
            <a:r>
              <a:rPr lang="en-GB" b="0" i="0" dirty="0" err="1" smtClean="0">
                <a:solidFill>
                  <a:srgbClr val="000000"/>
                </a:solidFill>
                <a:effectLst/>
                <a:latin typeface="+mn-lt"/>
              </a:rPr>
              <a:t>urna</a:t>
            </a:r>
            <a:r>
              <a:rPr lang="en-GB" b="0" i="0" dirty="0" smtClean="0">
                <a:solidFill>
                  <a:srgbClr val="000000"/>
                </a:solidFill>
                <a:effectLst/>
                <a:latin typeface="+mn-lt"/>
              </a:rPr>
              <a:t> </a:t>
            </a:r>
            <a:r>
              <a:rPr lang="en-GB" b="0" i="0" dirty="0" err="1" smtClean="0">
                <a:solidFill>
                  <a:srgbClr val="000000"/>
                </a:solidFill>
                <a:effectLst/>
                <a:latin typeface="+mn-lt"/>
              </a:rPr>
              <a:t>varius</a:t>
            </a:r>
            <a:r>
              <a:rPr lang="en-GB" b="0" i="0" dirty="0" smtClean="0">
                <a:solidFill>
                  <a:srgbClr val="000000"/>
                </a:solidFill>
                <a:effectLst/>
                <a:latin typeface="+mn-lt"/>
              </a:rPr>
              <a:t> sit </a:t>
            </a:r>
            <a:r>
              <a:rPr lang="en-GB" b="0" i="0" dirty="0" err="1" smtClean="0">
                <a:solidFill>
                  <a:srgbClr val="000000"/>
                </a:solidFill>
                <a:effectLst/>
                <a:latin typeface="+mn-lt"/>
              </a:rPr>
              <a:t>amet</a:t>
            </a:r>
            <a:r>
              <a:rPr lang="en-GB" b="0" i="0" dirty="0" smtClean="0">
                <a:solidFill>
                  <a:srgbClr val="000000"/>
                </a:solidFill>
                <a:effectLst/>
                <a:latin typeface="+mn-lt"/>
              </a:rPr>
              <a:t>. Mauris </a:t>
            </a:r>
            <a:r>
              <a:rPr lang="en-GB" b="0" i="0" dirty="0" err="1" smtClean="0">
                <a:solidFill>
                  <a:srgbClr val="000000"/>
                </a:solidFill>
                <a:effectLst/>
                <a:latin typeface="+mn-lt"/>
              </a:rPr>
              <a:t>vel</a:t>
            </a:r>
            <a:r>
              <a:rPr lang="en-GB" b="0" i="0" dirty="0" smtClean="0">
                <a:solidFill>
                  <a:srgbClr val="000000"/>
                </a:solidFill>
                <a:effectLst/>
                <a:latin typeface="+mn-lt"/>
              </a:rPr>
              <a:t> </a:t>
            </a:r>
            <a:r>
              <a:rPr lang="en-GB" b="0" i="0" dirty="0" err="1" smtClean="0">
                <a:solidFill>
                  <a:srgbClr val="000000"/>
                </a:solidFill>
                <a:effectLst/>
                <a:latin typeface="+mn-lt"/>
              </a:rPr>
              <a:t>turpis</a:t>
            </a:r>
            <a:r>
              <a:rPr lang="en-GB" b="0" i="0" dirty="0" smtClean="0">
                <a:solidFill>
                  <a:srgbClr val="000000"/>
                </a:solidFill>
                <a:effectLst/>
                <a:latin typeface="+mn-lt"/>
              </a:rPr>
              <a:t> </a:t>
            </a:r>
            <a:r>
              <a:rPr lang="en-GB" b="0" i="0" dirty="0" err="1" smtClean="0">
                <a:solidFill>
                  <a:srgbClr val="000000"/>
                </a:solidFill>
                <a:effectLst/>
                <a:latin typeface="+mn-lt"/>
              </a:rPr>
              <a:t>augue</a:t>
            </a:r>
            <a:r>
              <a:rPr lang="en-GB" b="0" i="0" dirty="0" smtClean="0">
                <a:solidFill>
                  <a:srgbClr val="000000"/>
                </a:solidFill>
                <a:effectLst/>
                <a:latin typeface="+mn-lt"/>
              </a:rPr>
              <a:t>. </a:t>
            </a:r>
            <a:r>
              <a:rPr lang="en-GB" b="0" i="0" dirty="0" err="1" smtClean="0">
                <a:solidFill>
                  <a:srgbClr val="000000"/>
                </a:solidFill>
                <a:effectLst/>
                <a:latin typeface="+mn-lt"/>
              </a:rPr>
              <a:t>Pellentesque</a:t>
            </a:r>
            <a:r>
              <a:rPr lang="en-GB" b="0" i="0" dirty="0" smtClean="0">
                <a:solidFill>
                  <a:srgbClr val="000000"/>
                </a:solidFill>
                <a:effectLst/>
                <a:latin typeface="+mn-lt"/>
              </a:rPr>
              <a:t> </a:t>
            </a:r>
            <a:r>
              <a:rPr lang="en-GB" b="0" i="0" dirty="0" err="1" smtClean="0">
                <a:solidFill>
                  <a:srgbClr val="000000"/>
                </a:solidFill>
                <a:effectLst/>
                <a:latin typeface="+mn-lt"/>
              </a:rPr>
              <a:t>sed</a:t>
            </a:r>
            <a:r>
              <a:rPr lang="en-GB" b="0" i="0" dirty="0" smtClean="0">
                <a:solidFill>
                  <a:srgbClr val="000000"/>
                </a:solidFill>
                <a:effectLst/>
                <a:latin typeface="+mn-lt"/>
              </a:rPr>
              <a:t> </a:t>
            </a:r>
            <a:r>
              <a:rPr lang="en-GB" b="0" i="0" dirty="0" err="1" smtClean="0">
                <a:solidFill>
                  <a:srgbClr val="000000"/>
                </a:solidFill>
                <a:effectLst/>
                <a:latin typeface="+mn-lt"/>
              </a:rPr>
              <a:t>auctor</a:t>
            </a:r>
            <a:r>
              <a:rPr lang="en-GB" b="0" i="0" dirty="0" smtClean="0">
                <a:solidFill>
                  <a:srgbClr val="000000"/>
                </a:solidFill>
                <a:effectLst/>
                <a:latin typeface="+mn-lt"/>
              </a:rPr>
              <a:t> </a:t>
            </a:r>
            <a:r>
              <a:rPr lang="en-GB" b="0" i="0" dirty="0" err="1" smtClean="0">
                <a:solidFill>
                  <a:srgbClr val="000000"/>
                </a:solidFill>
                <a:effectLst/>
                <a:latin typeface="+mn-lt"/>
              </a:rPr>
              <a:t>massa</a:t>
            </a:r>
            <a:r>
              <a:rPr lang="en-GB" b="0" i="0" dirty="0" smtClean="0">
                <a:solidFill>
                  <a:srgbClr val="000000"/>
                </a:solidFill>
                <a:effectLst/>
                <a:latin typeface="+mn-lt"/>
              </a:rPr>
              <a:t>, vitae </a:t>
            </a:r>
            <a:r>
              <a:rPr lang="en-GB" b="0" i="0" dirty="0" err="1" smtClean="0">
                <a:solidFill>
                  <a:srgbClr val="000000"/>
                </a:solidFill>
                <a:effectLst/>
                <a:latin typeface="+mn-lt"/>
              </a:rPr>
              <a:t>elementum</a:t>
            </a:r>
            <a:r>
              <a:rPr lang="en-GB" b="0" i="0" dirty="0" smtClean="0">
                <a:solidFill>
                  <a:srgbClr val="000000"/>
                </a:solidFill>
                <a:effectLst/>
                <a:latin typeface="+mn-lt"/>
              </a:rPr>
              <a:t> </a:t>
            </a:r>
            <a:r>
              <a:rPr lang="en-GB" b="0" i="0" dirty="0" err="1" smtClean="0">
                <a:solidFill>
                  <a:srgbClr val="000000"/>
                </a:solidFill>
                <a:effectLst/>
                <a:latin typeface="+mn-lt"/>
              </a:rPr>
              <a:t>enim</a:t>
            </a:r>
            <a:r>
              <a:rPr lang="en-GB" b="0" i="0" dirty="0" smtClean="0">
                <a:solidFill>
                  <a:srgbClr val="000000"/>
                </a:solidFill>
                <a:effectLst/>
                <a:latin typeface="+mn-lt"/>
              </a:rPr>
              <a:t>. </a:t>
            </a:r>
            <a:endParaRPr lang="en-GB" b="0" i="0" dirty="0" smtClean="0">
              <a:solidFill>
                <a:srgbClr val="000000"/>
              </a:solidFill>
              <a:latin typeface="+mn-lt"/>
            </a:endParaRPr>
          </a:p>
        </p:txBody>
      </p:sp>
    </p:spTree>
    <p:extLst>
      <p:ext uri="{BB962C8B-B14F-4D97-AF65-F5344CB8AC3E}">
        <p14:creationId xmlns:p14="http://schemas.microsoft.com/office/powerpoint/2010/main" val="2530261886"/>
      </p:ext>
    </p:extLst>
  </p:cSld>
  <p:clrMapOvr>
    <a:masterClrMapping/>
  </p:clrMapOvr>
  <p:transition spd="slow" advClick="0" advTm="1000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81636"/>
      </p:ext>
    </p:extLst>
  </p:cSld>
  <p:clrMapOvr>
    <a:masterClrMapping/>
  </p:clrMapOvr>
  <p:transition spd="slow" advClick="0" advTm="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633978"/>
      </p:ext>
    </p:extLst>
  </p:cSld>
  <p:clrMapOvr>
    <a:masterClrMapping/>
  </p:clrMapOvr>
  <p:transition spd="slow" advClick="0" advTm="5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36176"/>
      </p:ext>
    </p:extLst>
  </p:cSld>
  <p:clrMapOvr>
    <a:masterClrMapping/>
  </p:clrMapOvr>
  <p:transition spd="slow" advClick="0" advTm="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664131"/>
      </p:ext>
    </p:extLst>
  </p:cSld>
  <p:clrMapOvr>
    <a:masterClrMapping/>
  </p:clrMapOvr>
  <p:transition spd="slow" advClick="0" advTm="5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278803"/>
      </p:ext>
    </p:extLst>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8862949"/>
      </p:ext>
    </p:extLst>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1939009"/>
      </p:ext>
    </p:extLst>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1069955"/>
      </p:ext>
    </p:extLst>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8956148"/>
      </p:ext>
    </p:extLst>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1821312"/>
      </p:ext>
    </p:extLst>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2512466"/>
      </p:ext>
    </p:extLst>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9320121"/>
      </p:ext>
    </p:extLst>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aster panda.jpg"/>
          <p:cNvPicPr>
            <a:picLocks noChangeAspect="1"/>
          </p:cNvPicPr>
          <p:nvPr userDrawn="1"/>
        </p:nvPicPr>
        <p:blipFill>
          <a:blip r:embed="rId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userDrawn="1"/>
        </p:nvSpPr>
        <p:spPr>
          <a:xfrm>
            <a:off x="0" y="0"/>
            <a:ext cx="107950" cy="6858000"/>
          </a:xfrm>
          <a:prstGeom prst="rect">
            <a:avLst/>
          </a:prstGeom>
          <a:solidFill>
            <a:srgbClr val="8CC6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Title Placeholder 1"/>
          <p:cNvSpPr>
            <a:spLocks noGrp="1"/>
          </p:cNvSpPr>
          <p:nvPr>
            <p:ph type="title"/>
          </p:nvPr>
        </p:nvSpPr>
        <p:spPr>
          <a:xfrm>
            <a:off x="1259632" y="0"/>
            <a:ext cx="7452568" cy="980728"/>
          </a:xfrm>
          <a:prstGeom prst="rect">
            <a:avLst/>
          </a:prstGeom>
        </p:spPr>
        <p:txBody>
          <a:bodyPr vert="horz" lIns="0" tIns="45720" rIns="91440" bIns="45720" rtlCol="0" anchor="b" anchorCtr="0">
            <a:normAutofit/>
          </a:bodyPr>
          <a:lstStyle/>
          <a:p>
            <a:r>
              <a:rPr lang="en-US" dirty="0" smtClean="0"/>
              <a:t>Click to edit Master title style</a:t>
            </a:r>
            <a:endParaRPr lang="en-GB" dirty="0"/>
          </a:p>
        </p:txBody>
      </p:sp>
      <p:cxnSp>
        <p:nvCxnSpPr>
          <p:cNvPr id="10" name="Straight Connector 9"/>
          <p:cNvCxnSpPr/>
          <p:nvPr userDrawn="1"/>
        </p:nvCxnSpPr>
        <p:spPr>
          <a:xfrm>
            <a:off x="1259632" y="1052736"/>
            <a:ext cx="7488832" cy="0"/>
          </a:xfrm>
          <a:prstGeom prst="line">
            <a:avLst/>
          </a:prstGeom>
          <a:ln w="9525">
            <a:solidFill>
              <a:srgbClr val="8CC6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63192"/>
      </p:ext>
    </p:extLst>
  </p:cSld>
  <p:clrMap bg1="lt1" tx1="dk1" bg2="lt2" tx2="dk2" accent1="accent1" accent2="accent2" accent3="accent3" accent4="accent4" accent5="accent5" accent6="accent6" hlink="hlink" folHlink="folHlink"/>
  <p:sldLayoutIdLst>
    <p:sldLayoutId id="2147483663" r:id="rId1"/>
    <p:sldLayoutId id="2147483664" r:id="rId2"/>
  </p:sldLayoutIdLst>
  <p:transition spd="slow" advClick="0" advTm="10000">
    <p:fade/>
  </p:transition>
  <p:timing>
    <p:tnLst>
      <p:par>
        <p:cTn id="1" dur="indefinite" restart="never" nodeType="tmRoot"/>
      </p:par>
    </p:tnLst>
  </p:timing>
  <p:txStyles>
    <p:titleStyle>
      <a:lvl1pPr algn="l" defTabSz="914400" rtl="0" eaLnBrk="1" latinLnBrk="0" hangingPunct="1">
        <a:spcBef>
          <a:spcPct val="0"/>
        </a:spcBef>
        <a:buNone/>
        <a:defRPr sz="2800" kern="1200">
          <a:solidFill>
            <a:srgbClr val="8CC63F"/>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70495-56B1-41B7-8C66-452AA69E21EC}" type="datetimeFigureOut">
              <a:rPr lang="en-US" smtClean="0">
                <a:solidFill>
                  <a:prstClr val="black">
                    <a:tint val="75000"/>
                  </a:prstClr>
                </a:solidFill>
                <a:latin typeface="Calibri"/>
              </a:rPr>
              <a:pPr/>
              <a:t>23/03/17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FD278-ED40-4136-8A6E-01B4CED08F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70705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advClick="0" advTm="10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70495-56B1-41B7-8C66-452AA69E21EC}" type="datetimeFigureOut">
              <a:rPr lang="en-US" smtClean="0">
                <a:solidFill>
                  <a:prstClr val="black">
                    <a:tint val="75000"/>
                  </a:prstClr>
                </a:solidFill>
              </a:rPr>
              <a:pPr/>
              <a:t>23/03/17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FD278-ED40-4136-8A6E-01B4CED08F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1518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advClick="0" advTm="5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4"/>
          <p:cNvSpPr txBox="1">
            <a:spLocks/>
          </p:cNvSpPr>
          <p:nvPr/>
        </p:nvSpPr>
        <p:spPr>
          <a:xfrm>
            <a:off x="1008112" y="260648"/>
            <a:ext cx="7524328" cy="1656184"/>
          </a:xfrm>
          <a:prstGeom prst="rect">
            <a:avLst/>
          </a:prstGeom>
          <a:noFill/>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800" b="1" dirty="0" smtClean="0"/>
          </a:p>
          <a:p>
            <a:pPr marL="144000" indent="0">
              <a:lnSpc>
                <a:spcPct val="120000"/>
              </a:lnSpc>
              <a:buFont typeface="Arial" pitchFamily="34" charset="0"/>
              <a:buNone/>
            </a:pPr>
            <a:r>
              <a:rPr lang="en-US" sz="3400" b="1" dirty="0" smtClean="0">
                <a:solidFill>
                  <a:schemeClr val="bg1"/>
                </a:solidFill>
              </a:rPr>
              <a:t>Green Infrastructure in Madagascar  </a:t>
            </a:r>
          </a:p>
          <a:p>
            <a:pPr marL="144000" indent="0">
              <a:lnSpc>
                <a:spcPct val="120000"/>
              </a:lnSpc>
              <a:buFont typeface="Arial" pitchFamily="34" charset="0"/>
              <a:buNone/>
            </a:pPr>
            <a:r>
              <a:rPr lang="en-US" sz="2900" b="1" dirty="0" smtClean="0">
                <a:solidFill>
                  <a:schemeClr val="bg1"/>
                </a:solidFill>
              </a:rPr>
              <a:t>investing for the sustainable development and inclusive growth </a:t>
            </a:r>
          </a:p>
          <a:p>
            <a:pPr marL="144000" indent="0">
              <a:buFont typeface="Arial" pitchFamily="34" charset="0"/>
              <a:buNone/>
            </a:pPr>
            <a:endParaRPr lang="en-US" sz="1700" b="1" dirty="0" smtClean="0">
              <a:solidFill>
                <a:schemeClr val="bg1"/>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9152"/>
            <a:ext cx="530225" cy="835025"/>
          </a:xfrm>
          <a:prstGeom prst="rect">
            <a:avLst/>
          </a:prstGeom>
          <a:solidFill>
            <a:schemeClr val="bg1"/>
          </a:solidFill>
          <a:ln>
            <a:noFill/>
          </a:ln>
          <a:effectLst/>
          <a:extLst/>
        </p:spPr>
      </p:pic>
      <p:sp>
        <p:nvSpPr>
          <p:cNvPr id="3" name="Rectangle 2"/>
          <p:cNvSpPr/>
          <p:nvPr/>
        </p:nvSpPr>
        <p:spPr>
          <a:xfrm>
            <a:off x="5436096" y="4941168"/>
            <a:ext cx="3096344" cy="1569660"/>
          </a:xfrm>
          <a:prstGeom prst="rect">
            <a:avLst/>
          </a:prstGeom>
          <a:solidFill>
            <a:schemeClr val="bg2">
              <a:lumMod val="50000"/>
              <a:alpha val="35000"/>
            </a:schemeClr>
          </a:solidFill>
        </p:spPr>
        <p:txBody>
          <a:bodyPr wrap="square">
            <a:spAutoFit/>
          </a:bodyPr>
          <a:lstStyle/>
          <a:p>
            <a:pPr marL="144000" indent="0">
              <a:buFont typeface="Arial" pitchFamily="34" charset="0"/>
              <a:buNone/>
            </a:pPr>
            <a:r>
              <a:rPr lang="en-US" sz="1600" b="1" dirty="0" err="1">
                <a:solidFill>
                  <a:schemeClr val="bg1"/>
                </a:solidFill>
              </a:rPr>
              <a:t>NatCap</a:t>
            </a:r>
            <a:r>
              <a:rPr lang="en-US" sz="1600" b="1" dirty="0">
                <a:solidFill>
                  <a:schemeClr val="bg1"/>
                </a:solidFill>
              </a:rPr>
              <a:t> Symposium – Stanford University </a:t>
            </a:r>
          </a:p>
          <a:p>
            <a:pPr marL="144000" indent="0">
              <a:buFont typeface="Arial" pitchFamily="34" charset="0"/>
              <a:buNone/>
            </a:pPr>
            <a:r>
              <a:rPr lang="en-US" sz="1600" b="1" dirty="0">
                <a:solidFill>
                  <a:schemeClr val="bg1"/>
                </a:solidFill>
              </a:rPr>
              <a:t>20-23 March 2017</a:t>
            </a:r>
          </a:p>
          <a:p>
            <a:pPr marL="144000" indent="0">
              <a:buFont typeface="Arial" pitchFamily="34" charset="0"/>
              <a:buNone/>
            </a:pPr>
            <a:endParaRPr lang="en-US" sz="1600" b="1" dirty="0">
              <a:solidFill>
                <a:schemeClr val="bg1"/>
              </a:solidFill>
            </a:endParaRPr>
          </a:p>
          <a:p>
            <a:pPr marL="144000" indent="0">
              <a:buNone/>
            </a:pPr>
            <a:r>
              <a:rPr lang="da-DK" sz="1600" b="1" dirty="0">
                <a:solidFill>
                  <a:schemeClr val="bg1"/>
                </a:solidFill>
              </a:rPr>
              <a:t>Tiana Ramahaleo - WWF MDCO</a:t>
            </a:r>
          </a:p>
          <a:p>
            <a:pPr marL="144000" indent="0">
              <a:buFont typeface="Arial" pitchFamily="34" charset="0"/>
              <a:buNone/>
            </a:pPr>
            <a:r>
              <a:rPr lang="da-DK" sz="1600" b="1" dirty="0">
                <a:solidFill>
                  <a:schemeClr val="bg1"/>
                </a:solidFill>
              </a:rPr>
              <a:t>Roland Eve  - WWF</a:t>
            </a:r>
          </a:p>
        </p:txBody>
      </p:sp>
    </p:spTree>
    <p:extLst>
      <p:ext uri="{BB962C8B-B14F-4D97-AF65-F5344CB8AC3E}">
        <p14:creationId xmlns:p14="http://schemas.microsoft.com/office/powerpoint/2010/main" val="1685243739"/>
      </p:ext>
    </p:extLst>
  </p:cSld>
  <p:clrMapOvr>
    <a:masterClrMapping/>
  </p:clrMapOvr>
  <p:transition spd="slow" advClick="0"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1259632" y="332656"/>
            <a:ext cx="7452568" cy="648072"/>
          </a:xfrm>
        </p:spPr>
        <p:txBody>
          <a:bodyPr>
            <a:noAutofit/>
          </a:bodyPr>
          <a:lstStyle/>
          <a:p>
            <a:r>
              <a:rPr lang="fr-FR" dirty="0">
                <a:latin typeface="Georgia" pitchFamily="18" charset="0"/>
              </a:rPr>
              <a:t>Madagascar </a:t>
            </a:r>
            <a:r>
              <a:rPr lang="fr-FR" dirty="0" err="1">
                <a:latin typeface="Georgia" pitchFamily="18" charset="0"/>
              </a:rPr>
              <a:t>overview</a:t>
            </a:r>
            <a:endParaRPr lang="fr-FR" dirty="0">
              <a:latin typeface="Georgia" pitchFamily="18" charset="0"/>
            </a:endParaRPr>
          </a:p>
        </p:txBody>
      </p:sp>
      <p:sp>
        <p:nvSpPr>
          <p:cNvPr id="11" name="Content Placeholder 2"/>
          <p:cNvSpPr txBox="1">
            <a:spLocks noGrp="1"/>
          </p:cNvSpPr>
          <p:nvPr>
            <p:ph type="body" sz="half" idx="4294967295"/>
          </p:nvPr>
        </p:nvSpPr>
        <p:spPr>
          <a:xfrm>
            <a:off x="388411" y="1196752"/>
            <a:ext cx="3607525" cy="295232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latin typeface="Cambria" pitchFamily="18" charset="0"/>
              </a:rPr>
              <a:t>Madagascar 587.000 km2 </a:t>
            </a:r>
          </a:p>
          <a:p>
            <a:endParaRPr lang="fr-FR" sz="800" dirty="0" smtClean="0">
              <a:latin typeface="Cambria" pitchFamily="18" charset="0"/>
            </a:endParaRPr>
          </a:p>
          <a:p>
            <a:r>
              <a:rPr lang="fr-FR" sz="1800" dirty="0" smtClean="0">
                <a:latin typeface="Cambria" pitchFamily="18" charset="0"/>
              </a:rPr>
              <a:t>Total population: 24 </a:t>
            </a:r>
            <a:r>
              <a:rPr lang="fr-FR" sz="1800" dirty="0" err="1" smtClean="0">
                <a:latin typeface="Cambria" pitchFamily="18" charset="0"/>
              </a:rPr>
              <a:t>mio</a:t>
            </a:r>
            <a:r>
              <a:rPr lang="fr-FR" sz="1800" dirty="0" smtClean="0">
                <a:latin typeface="Cambria" pitchFamily="18" charset="0"/>
              </a:rPr>
              <a:t>. Peoples, 78 % rural</a:t>
            </a:r>
          </a:p>
          <a:p>
            <a:pPr marL="0" indent="0">
              <a:buFont typeface="Arial"/>
              <a:buNone/>
            </a:pPr>
            <a:endParaRPr lang="fr-FR" sz="800" dirty="0" smtClean="0">
              <a:latin typeface="Cambria" pitchFamily="18" charset="0"/>
            </a:endParaRPr>
          </a:p>
          <a:p>
            <a:r>
              <a:rPr lang="fr-FR" sz="1800" dirty="0" smtClean="0">
                <a:latin typeface="Cambria" pitchFamily="18" charset="0"/>
              </a:rPr>
              <a:t>Madagascar </a:t>
            </a:r>
            <a:r>
              <a:rPr lang="fr-FR" sz="1800" dirty="0" err="1" smtClean="0">
                <a:latin typeface="Cambria" pitchFamily="18" charset="0"/>
              </a:rPr>
              <a:t>rank</a:t>
            </a:r>
            <a:r>
              <a:rPr lang="fr-FR" sz="1800" dirty="0" smtClean="0">
                <a:latin typeface="Cambria" pitchFamily="18" charset="0"/>
              </a:rPr>
              <a:t> 180 of 189 countries (GDP/Capita, global finance 2016)</a:t>
            </a:r>
          </a:p>
          <a:p>
            <a:pPr marL="0" indent="0">
              <a:buFont typeface="Arial"/>
              <a:buNone/>
            </a:pPr>
            <a:endParaRPr lang="fr-FR" sz="800" dirty="0" smtClean="0">
              <a:latin typeface="Cambria" pitchFamily="18" charset="0"/>
            </a:endParaRPr>
          </a:p>
          <a:p>
            <a:r>
              <a:rPr lang="fr-FR" sz="1800" dirty="0" smtClean="0">
                <a:latin typeface="Cambria" pitchFamily="18" charset="0"/>
              </a:rPr>
              <a:t> Population </a:t>
            </a:r>
            <a:r>
              <a:rPr lang="fr-FR" sz="1800" dirty="0" err="1" smtClean="0">
                <a:latin typeface="Cambria" pitchFamily="18" charset="0"/>
              </a:rPr>
              <a:t>will</a:t>
            </a:r>
            <a:r>
              <a:rPr lang="fr-FR" sz="1800" dirty="0" smtClean="0">
                <a:latin typeface="Cambria" pitchFamily="18" charset="0"/>
              </a:rPr>
              <a:t> double in 2040 (45 moi peoples)</a:t>
            </a:r>
          </a:p>
        </p:txBody>
      </p:sp>
      <p:sp>
        <p:nvSpPr>
          <p:cNvPr id="2" name="Rectangle 1"/>
          <p:cNvSpPr/>
          <p:nvPr/>
        </p:nvSpPr>
        <p:spPr>
          <a:xfrm>
            <a:off x="4852388" y="1124744"/>
            <a:ext cx="3859812" cy="2874633"/>
          </a:xfrm>
          <a:prstGeom prst="rect">
            <a:avLst/>
          </a:prstGeom>
        </p:spPr>
        <p:txBody>
          <a:bodyPr wrap="square">
            <a:spAutoFit/>
          </a:bodyPr>
          <a:lstStyle/>
          <a:p>
            <a:pPr marL="342900" lvl="0" indent="-342900">
              <a:spcBef>
                <a:spcPct val="20000"/>
              </a:spcBef>
              <a:buFont typeface="Arial" panose="020B0604020202020204" pitchFamily="34" charset="0"/>
              <a:buChar char="•"/>
            </a:pPr>
            <a:r>
              <a:rPr lang="fr-FR" dirty="0">
                <a:latin typeface="Cambria" pitchFamily="18" charset="0"/>
              </a:rPr>
              <a:t>One of the 17 </a:t>
            </a:r>
            <a:r>
              <a:rPr lang="fr-FR" dirty="0" err="1">
                <a:latin typeface="Cambria" pitchFamily="18" charset="0"/>
              </a:rPr>
              <a:t>mega</a:t>
            </a:r>
            <a:r>
              <a:rPr lang="fr-FR" dirty="0">
                <a:latin typeface="Cambria" pitchFamily="18" charset="0"/>
              </a:rPr>
              <a:t>-diverse countries  </a:t>
            </a:r>
            <a:r>
              <a:rPr lang="fr-FR" dirty="0" err="1">
                <a:latin typeface="Cambria" pitchFamily="18" charset="0"/>
              </a:rPr>
              <a:t>representing</a:t>
            </a:r>
            <a:r>
              <a:rPr lang="fr-FR" dirty="0">
                <a:latin typeface="Cambria" pitchFamily="18" charset="0"/>
              </a:rPr>
              <a:t>  80% of </a:t>
            </a:r>
            <a:r>
              <a:rPr lang="fr-FR" dirty="0" err="1">
                <a:latin typeface="Cambria" pitchFamily="18" charset="0"/>
              </a:rPr>
              <a:t>world</a:t>
            </a:r>
            <a:r>
              <a:rPr lang="fr-FR" altLang="en-US" dirty="0" err="1">
                <a:latin typeface="Cambria" pitchFamily="18" charset="0"/>
              </a:rPr>
              <a:t>’</a:t>
            </a:r>
            <a:r>
              <a:rPr lang="fr-FR" dirty="0" err="1">
                <a:latin typeface="Cambria" pitchFamily="18" charset="0"/>
              </a:rPr>
              <a:t>s</a:t>
            </a:r>
            <a:r>
              <a:rPr lang="fr-FR" dirty="0">
                <a:latin typeface="Cambria" pitchFamily="18" charset="0"/>
              </a:rPr>
              <a:t> </a:t>
            </a:r>
            <a:r>
              <a:rPr lang="fr-FR" dirty="0" err="1">
                <a:latin typeface="Cambria" pitchFamily="18" charset="0"/>
              </a:rPr>
              <a:t>biodiversity</a:t>
            </a:r>
            <a:endParaRPr lang="fr-FR" dirty="0">
              <a:latin typeface="Cambria" pitchFamily="18" charset="0"/>
            </a:endParaRPr>
          </a:p>
          <a:p>
            <a:pPr lvl="0">
              <a:lnSpc>
                <a:spcPct val="120000"/>
              </a:lnSpc>
              <a:spcBef>
                <a:spcPct val="20000"/>
              </a:spcBef>
            </a:pPr>
            <a:endParaRPr lang="fr-FR" sz="800" dirty="0">
              <a:latin typeface="Cambria" pitchFamily="18" charset="0"/>
            </a:endParaRPr>
          </a:p>
          <a:p>
            <a:pPr marL="342900" lvl="0" indent="-342900">
              <a:lnSpc>
                <a:spcPct val="120000"/>
              </a:lnSpc>
              <a:spcBef>
                <a:spcPct val="20000"/>
              </a:spcBef>
              <a:buFont typeface="Arial" panose="020B0604020202020204" pitchFamily="34" charset="0"/>
              <a:buChar char="•"/>
            </a:pPr>
            <a:r>
              <a:rPr lang="fr-FR" dirty="0" err="1">
                <a:latin typeface="Cambria" pitchFamily="18" charset="0"/>
              </a:rPr>
              <a:t>Third</a:t>
            </a:r>
            <a:r>
              <a:rPr lang="fr-FR" dirty="0">
                <a:latin typeface="Cambria" pitchFamily="18" charset="0"/>
              </a:rPr>
              <a:t> </a:t>
            </a:r>
            <a:r>
              <a:rPr lang="fr-FR" dirty="0" err="1">
                <a:latin typeface="Cambria" pitchFamily="18" charset="0"/>
              </a:rPr>
              <a:t>largest</a:t>
            </a:r>
            <a:r>
              <a:rPr lang="fr-FR" dirty="0">
                <a:latin typeface="Cambria" pitchFamily="18" charset="0"/>
              </a:rPr>
              <a:t> </a:t>
            </a:r>
            <a:r>
              <a:rPr lang="fr-FR" dirty="0" err="1">
                <a:latin typeface="Cambria" pitchFamily="18" charset="0"/>
              </a:rPr>
              <a:t>reef</a:t>
            </a:r>
            <a:r>
              <a:rPr lang="fr-FR" dirty="0">
                <a:latin typeface="Cambria" pitchFamily="18" charset="0"/>
              </a:rPr>
              <a:t> </a:t>
            </a:r>
            <a:r>
              <a:rPr lang="fr-FR" dirty="0" err="1">
                <a:latin typeface="Cambria" pitchFamily="18" charset="0"/>
              </a:rPr>
              <a:t>systems</a:t>
            </a:r>
            <a:r>
              <a:rPr lang="fr-FR" dirty="0">
                <a:latin typeface="Cambria" pitchFamily="18" charset="0"/>
              </a:rPr>
              <a:t> in world. </a:t>
            </a:r>
          </a:p>
          <a:p>
            <a:pPr lvl="0">
              <a:lnSpc>
                <a:spcPct val="120000"/>
              </a:lnSpc>
              <a:spcBef>
                <a:spcPct val="20000"/>
              </a:spcBef>
            </a:pPr>
            <a:endParaRPr lang="fr-FR" sz="800" dirty="0">
              <a:latin typeface="Cambria" pitchFamily="18" charset="0"/>
            </a:endParaRPr>
          </a:p>
          <a:p>
            <a:pPr marL="342900" lvl="0" indent="-342900">
              <a:spcBef>
                <a:spcPct val="20000"/>
              </a:spcBef>
              <a:buFont typeface="Arial" panose="020B0604020202020204" pitchFamily="34" charset="0"/>
              <a:buChar char="•"/>
            </a:pPr>
            <a:r>
              <a:rPr lang="fr-FR" dirty="0" err="1">
                <a:latin typeface="Cambria" pitchFamily="18" charset="0"/>
              </a:rPr>
              <a:t>Very</a:t>
            </a:r>
            <a:r>
              <a:rPr lang="fr-FR" dirty="0">
                <a:latin typeface="Cambria" pitchFamily="18" charset="0"/>
              </a:rPr>
              <a:t> high </a:t>
            </a:r>
            <a:r>
              <a:rPr lang="fr-FR" dirty="0" err="1">
                <a:latin typeface="Cambria" pitchFamily="18" charset="0"/>
              </a:rPr>
              <a:t>level</a:t>
            </a:r>
            <a:r>
              <a:rPr lang="fr-FR" dirty="0">
                <a:latin typeface="Cambria" pitchFamily="18" charset="0"/>
              </a:rPr>
              <a:t> of </a:t>
            </a:r>
            <a:r>
              <a:rPr lang="fr-FR" dirty="0" err="1">
                <a:latin typeface="Cambria" pitchFamily="18" charset="0"/>
              </a:rPr>
              <a:t>endemisim</a:t>
            </a:r>
            <a:r>
              <a:rPr lang="fr-FR" dirty="0">
                <a:latin typeface="Cambria" pitchFamily="18" charset="0"/>
              </a:rPr>
              <a:t> (over 100 </a:t>
            </a:r>
            <a:r>
              <a:rPr lang="fr-FR" dirty="0" err="1">
                <a:latin typeface="Cambria" pitchFamily="18" charset="0"/>
              </a:rPr>
              <a:t>species</a:t>
            </a:r>
            <a:r>
              <a:rPr lang="fr-FR" dirty="0">
                <a:latin typeface="Cambria" pitchFamily="18" charset="0"/>
              </a:rPr>
              <a:t> of Primates (</a:t>
            </a:r>
            <a:r>
              <a:rPr lang="fr-FR" dirty="0" err="1">
                <a:latin typeface="Cambria" pitchFamily="18" charset="0"/>
              </a:rPr>
              <a:t>Lemurs</a:t>
            </a:r>
            <a:r>
              <a:rPr lang="fr-FR" dirty="0">
                <a:latin typeface="Cambria" pitchFamily="18" charset="0"/>
              </a:rPr>
              <a:t>) </a:t>
            </a:r>
            <a:r>
              <a:rPr lang="fr-FR" dirty="0" err="1">
                <a:latin typeface="Cambria" pitchFamily="18" charset="0"/>
              </a:rPr>
              <a:t>endemics</a:t>
            </a:r>
            <a:endParaRPr lang="fr-FR" dirty="0">
              <a:latin typeface="Cambria"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26227"/>
            <a:ext cx="5760640" cy="258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1269350">
            <a:off x="4425349" y="5952093"/>
            <a:ext cx="2451983" cy="21039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6960652" y="5733256"/>
            <a:ext cx="1859820" cy="923330"/>
          </a:xfrm>
          <a:prstGeom prst="rect">
            <a:avLst/>
          </a:prstGeom>
          <a:noFill/>
        </p:spPr>
        <p:txBody>
          <a:bodyPr wrap="square" rtlCol="0">
            <a:spAutoFit/>
          </a:bodyPr>
          <a:lstStyle/>
          <a:p>
            <a:r>
              <a:rPr lang="fr-FR" dirty="0">
                <a:latin typeface="Cambria" pitchFamily="18" charset="0"/>
              </a:rPr>
              <a:t>One of the 20th </a:t>
            </a:r>
            <a:r>
              <a:rPr lang="fr-FR" dirty="0" err="1">
                <a:latin typeface="Cambria" pitchFamily="18" charset="0"/>
              </a:rPr>
              <a:t>biodiversity</a:t>
            </a:r>
            <a:r>
              <a:rPr lang="fr-FR" dirty="0">
                <a:latin typeface="Cambria" pitchFamily="18" charset="0"/>
              </a:rPr>
              <a:t> </a:t>
            </a:r>
            <a:r>
              <a:rPr lang="fr-FR" dirty="0" err="1">
                <a:latin typeface="Cambria" pitchFamily="18" charset="0"/>
              </a:rPr>
              <a:t>Hotspot</a:t>
            </a:r>
            <a:endParaRPr lang="fr-FR" dirty="0">
              <a:latin typeface="Cambria" pitchFamily="18" charset="0"/>
            </a:endParaRPr>
          </a:p>
        </p:txBody>
      </p:sp>
    </p:spTree>
    <p:extLst>
      <p:ext uri="{BB962C8B-B14F-4D97-AF65-F5344CB8AC3E}">
        <p14:creationId xmlns:p14="http://schemas.microsoft.com/office/powerpoint/2010/main" val="2470626334"/>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ve\Documents\aa.Madagascar\Paysages\1 stratégie MDCO\Plan plaidoyer\cartes plaidoyer\cartes deforestation mada\slide0001_image001_frame_0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04864"/>
            <a:ext cx="2381367"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reve\Documents\aa.Madagascar\Paysages\1 stratégie MDCO\Plan plaidoyer\cartes plaidoyer\cartes deforestation mada\slide0001_image001_frame_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18" y="2204864"/>
            <a:ext cx="2381367"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5" y="1229851"/>
            <a:ext cx="8316665" cy="400110"/>
          </a:xfrm>
          <a:prstGeom prst="rect">
            <a:avLst/>
          </a:prstGeom>
        </p:spPr>
        <p:txBody>
          <a:bodyPr wrap="square">
            <a:spAutoFit/>
          </a:bodyPr>
          <a:lstStyle/>
          <a:p>
            <a:r>
              <a:rPr lang="en-US" sz="2000" dirty="0" smtClean="0">
                <a:latin typeface="+mj-lt"/>
              </a:rPr>
              <a:t>Erosion of 1.5</a:t>
            </a:r>
            <a:r>
              <a:rPr lang="en-US" sz="2000" dirty="0">
                <a:latin typeface="+mj-lt"/>
              </a:rPr>
              <a:t>% </a:t>
            </a:r>
            <a:r>
              <a:rPr lang="en-US" sz="2000" dirty="0" smtClean="0">
                <a:latin typeface="+mj-lt"/>
              </a:rPr>
              <a:t>deforestation rate per </a:t>
            </a:r>
            <a:r>
              <a:rPr lang="en-US" sz="2000" dirty="0">
                <a:latin typeface="+mj-lt"/>
              </a:rPr>
              <a:t>year </a:t>
            </a:r>
            <a:r>
              <a:rPr lang="en-US" sz="2000" dirty="0" smtClean="0">
                <a:latin typeface="+mj-lt"/>
              </a:rPr>
              <a:t>(2015)</a:t>
            </a:r>
            <a:endParaRPr lang="fr-FR" sz="2000" dirty="0">
              <a:latin typeface="+mj-lt"/>
            </a:endParaRPr>
          </a:p>
        </p:txBody>
      </p:sp>
      <p:sp>
        <p:nvSpPr>
          <p:cNvPr id="13" name="Title 3"/>
          <p:cNvSpPr>
            <a:spLocks noGrp="1"/>
          </p:cNvSpPr>
          <p:nvPr>
            <p:ph type="title"/>
          </p:nvPr>
        </p:nvSpPr>
        <p:spPr>
          <a:xfrm>
            <a:off x="1259632" y="332656"/>
            <a:ext cx="7452568" cy="648072"/>
          </a:xfrm>
        </p:spPr>
        <p:txBody>
          <a:bodyPr>
            <a:noAutofit/>
          </a:bodyPr>
          <a:lstStyle/>
          <a:p>
            <a:r>
              <a:rPr lang="fr-FR" dirty="0" err="1">
                <a:latin typeface="Georgia" pitchFamily="18" charset="0"/>
              </a:rPr>
              <a:t>Critical</a:t>
            </a:r>
            <a:r>
              <a:rPr lang="fr-FR" dirty="0">
                <a:latin typeface="Georgia" pitchFamily="18" charset="0"/>
              </a:rPr>
              <a:t> situation</a:t>
            </a:r>
          </a:p>
        </p:txBody>
      </p:sp>
      <p:pic>
        <p:nvPicPr>
          <p:cNvPr id="8"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115" y="4293095"/>
            <a:ext cx="3524837" cy="216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nratsifandrihamanana\AppData\Local\Microsoft\Windows\Temporary Internet Files\Content.IE5\7URZHUW0\Didy_Mining[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116" y="2060849"/>
            <a:ext cx="3524836"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81158" y="2327769"/>
            <a:ext cx="138913" cy="4125567"/>
          </a:xfrm>
          <a:prstGeom prst="rect">
            <a:avLst/>
          </a:prstGeom>
          <a:solidFill>
            <a:srgbClr val="8621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extLst>
      <p:ext uri="{BB962C8B-B14F-4D97-AF65-F5344CB8AC3E}">
        <p14:creationId xmlns:p14="http://schemas.microsoft.com/office/powerpoint/2010/main" val="3191906770"/>
      </p:ext>
    </p:extLst>
  </p:cSld>
  <p:clrMapOvr>
    <a:masterClrMapping/>
  </p:clrMapOvr>
  <p:transition spd="slow" advClick="0"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5"/>
          <p:cNvSpPr>
            <a:spLocks noGrp="1"/>
          </p:cNvSpPr>
          <p:nvPr>
            <p:ph type="title"/>
          </p:nvPr>
        </p:nvSpPr>
        <p:spPr>
          <a:xfrm>
            <a:off x="1259632" y="72008"/>
            <a:ext cx="7704856" cy="908720"/>
          </a:xfrm>
          <a:prstGeom prst="rect">
            <a:avLst/>
          </a:prstGeom>
        </p:spPr>
        <p:txBody>
          <a:bodyPr vert="horz" lIns="0" tIns="45720" rIns="91440" bIns="45720" rtlCol="0" anchor="b" anchorCtr="0">
            <a:noAutofit/>
          </a:bodyPr>
          <a:lstStyle/>
          <a:p>
            <a:r>
              <a:rPr lang="en-GB" dirty="0" smtClean="0">
                <a:latin typeface="Georgia" pitchFamily="18" charset="0"/>
              </a:rPr>
              <a:t>Why </a:t>
            </a:r>
            <a:r>
              <a:rPr lang="en-GB" dirty="0" smtClean="0">
                <a:latin typeface="Georgia" pitchFamily="18" charset="0"/>
              </a:rPr>
              <a:t> our policies failed </a:t>
            </a:r>
            <a:r>
              <a:rPr lang="en-GB" dirty="0" smtClean="0">
                <a:latin typeface="Georgia" pitchFamily="18" charset="0"/>
              </a:rPr>
              <a:t>to ensure sustainable development ?</a:t>
            </a:r>
            <a:endParaRPr lang="ru-RU" dirty="0">
              <a:latin typeface="Georgia" pitchFamily="18" charset="0"/>
            </a:endParaRPr>
          </a:p>
        </p:txBody>
      </p:sp>
      <p:sp>
        <p:nvSpPr>
          <p:cNvPr id="10" name="Rectangle 9"/>
          <p:cNvSpPr/>
          <p:nvPr/>
        </p:nvSpPr>
        <p:spPr>
          <a:xfrm>
            <a:off x="0" y="0"/>
            <a:ext cx="107504"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 name="TextBox 1"/>
          <p:cNvSpPr txBox="1"/>
          <p:nvPr/>
        </p:nvSpPr>
        <p:spPr>
          <a:xfrm>
            <a:off x="5508104" y="1881059"/>
            <a:ext cx="3024336" cy="4644285"/>
          </a:xfrm>
          <a:prstGeom prst="rect">
            <a:avLst/>
          </a:prstGeom>
        </p:spPr>
        <p:txBody>
          <a:bodyPr/>
          <a:lstStyle>
            <a:defPPr>
              <a:defRPr lang="fr-FR"/>
            </a:defPPr>
            <a:lvl1pPr marL="342900" indent="-342900">
              <a:spcBef>
                <a:spcPct val="20000"/>
              </a:spcBef>
              <a:buFont typeface="Arial" panose="020B0604020202020204" pitchFamily="34" charset="0"/>
              <a:buChar char="•"/>
              <a:defRPr sz="2000"/>
            </a:lvl1pPr>
            <a:lvl2pPr marL="800100" lvl="1" indent="-342900">
              <a:spcBef>
                <a:spcPct val="20000"/>
              </a:spcBef>
              <a:buFont typeface="Arial" panose="020B0604020202020204" pitchFamily="34" charset="0"/>
              <a:buChar char="•"/>
              <a:defRPr sz="2000"/>
            </a:lvl2pPr>
          </a:lstStyle>
          <a:p>
            <a:r>
              <a:rPr lang="fr-FR" sz="1800" dirty="0"/>
              <a:t>No </a:t>
            </a:r>
            <a:r>
              <a:rPr lang="fr-FR" sz="1800" dirty="0" err="1" smtClean="0"/>
              <a:t>integrated</a:t>
            </a:r>
            <a:r>
              <a:rPr lang="fr-FR" sz="1800" dirty="0" smtClean="0"/>
              <a:t> </a:t>
            </a:r>
            <a:r>
              <a:rPr lang="fr-FR" sz="1800" dirty="0"/>
              <a:t>spatial </a:t>
            </a:r>
            <a:r>
              <a:rPr lang="fr-FR" sz="1800" dirty="0" err="1" smtClean="0"/>
              <a:t>approach</a:t>
            </a:r>
            <a:endParaRPr lang="fr-FR" sz="1800" dirty="0"/>
          </a:p>
          <a:p>
            <a:endParaRPr lang="fr-FR" sz="1800" dirty="0"/>
          </a:p>
          <a:p>
            <a:r>
              <a:rPr lang="fr-FR" sz="1800" dirty="0" err="1"/>
              <a:t>Environment</a:t>
            </a:r>
            <a:r>
              <a:rPr lang="fr-FR" sz="1800" dirty="0"/>
              <a:t> </a:t>
            </a:r>
            <a:r>
              <a:rPr lang="fr-FR" sz="1800" dirty="0" err="1">
                <a:solidFill>
                  <a:srgbClr val="000000"/>
                </a:solidFill>
              </a:rPr>
              <a:t>considered</a:t>
            </a:r>
            <a:r>
              <a:rPr lang="fr-FR" sz="1800" dirty="0">
                <a:solidFill>
                  <a:srgbClr val="000000"/>
                </a:solidFill>
              </a:rPr>
              <a:t> a</a:t>
            </a:r>
            <a:r>
              <a:rPr lang="fr-FR" sz="1800" dirty="0"/>
              <a:t>s an </a:t>
            </a:r>
            <a:r>
              <a:rPr lang="fr-FR" sz="1800" dirty="0" err="1"/>
              <a:t>after</a:t>
            </a:r>
            <a:r>
              <a:rPr lang="fr-FR" sz="1800" dirty="0"/>
              <a:t> </a:t>
            </a:r>
            <a:r>
              <a:rPr lang="fr-FR" sz="1800" dirty="0" err="1"/>
              <a:t>thought</a:t>
            </a:r>
            <a:r>
              <a:rPr lang="fr-FR" sz="1800" dirty="0"/>
              <a:t> (</a:t>
            </a:r>
            <a:r>
              <a:rPr lang="fr-FR" sz="1800" dirty="0" err="1"/>
              <a:t>Neglected</a:t>
            </a:r>
            <a:r>
              <a:rPr lang="fr-FR" sz="1800" dirty="0"/>
              <a:t> Natural Capital </a:t>
            </a:r>
            <a:r>
              <a:rPr lang="fr-FR" sz="1800" dirty="0" smtClean="0"/>
              <a:t>value)</a:t>
            </a:r>
          </a:p>
          <a:p>
            <a:endParaRPr lang="fr-FR" sz="1800" dirty="0"/>
          </a:p>
          <a:p>
            <a:r>
              <a:rPr lang="fr-FR" sz="1800" dirty="0" err="1" smtClean="0"/>
              <a:t>Reactive</a:t>
            </a:r>
            <a:r>
              <a:rPr lang="fr-FR" sz="1800" dirty="0" smtClean="0"/>
              <a:t> </a:t>
            </a:r>
            <a:r>
              <a:rPr lang="fr-FR" sz="1800" dirty="0" err="1" smtClean="0"/>
              <a:t>response</a:t>
            </a:r>
            <a:r>
              <a:rPr lang="fr-FR" sz="1800" dirty="0" smtClean="0"/>
              <a:t> </a:t>
            </a:r>
            <a:r>
              <a:rPr lang="fr-FR" sz="1800" dirty="0"/>
              <a:t>to Natural Capital </a:t>
            </a:r>
            <a:r>
              <a:rPr lang="fr-FR" sz="1800" dirty="0" err="1"/>
              <a:t>loss</a:t>
            </a:r>
            <a:r>
              <a:rPr lang="fr-FR" sz="1800" dirty="0"/>
              <a:t> (</a:t>
            </a:r>
            <a:r>
              <a:rPr lang="fr-FR" sz="1800" dirty="0" err="1" smtClean="0"/>
              <a:t>siloed</a:t>
            </a:r>
            <a:r>
              <a:rPr lang="fr-FR" sz="1800" dirty="0" smtClean="0"/>
              <a:t>, </a:t>
            </a:r>
            <a:r>
              <a:rPr lang="fr-FR" sz="1800" dirty="0" err="1" smtClean="0"/>
              <a:t>isolated</a:t>
            </a:r>
            <a:r>
              <a:rPr lang="fr-FR" sz="1800" dirty="0" smtClean="0"/>
              <a:t> and </a:t>
            </a:r>
            <a:r>
              <a:rPr lang="fr-FR" sz="1800" dirty="0" err="1" smtClean="0"/>
              <a:t>costly</a:t>
            </a:r>
            <a:r>
              <a:rPr lang="fr-FR" sz="1800" dirty="0" smtClean="0"/>
              <a:t> </a:t>
            </a:r>
            <a:r>
              <a:rPr lang="fr-FR" sz="1800" dirty="0" err="1" smtClean="0"/>
              <a:t>response</a:t>
            </a:r>
            <a:r>
              <a:rPr lang="fr-FR" sz="1800" dirty="0" smtClean="0"/>
              <a:t>)</a:t>
            </a:r>
          </a:p>
          <a:p>
            <a:endParaRPr lang="fr-FR" sz="1800" dirty="0" smtClean="0"/>
          </a:p>
          <a:p>
            <a:r>
              <a:rPr lang="fr-FR" sz="1800" dirty="0" err="1" smtClean="0"/>
              <a:t>Localized</a:t>
            </a:r>
            <a:r>
              <a:rPr lang="fr-FR" sz="1800" dirty="0" smtClean="0"/>
              <a:t> site </a:t>
            </a:r>
            <a:r>
              <a:rPr lang="fr-FR" sz="1800" dirty="0" err="1" smtClean="0"/>
              <a:t>specific</a:t>
            </a:r>
            <a:r>
              <a:rPr lang="fr-FR" sz="1800" dirty="0" smtClean="0"/>
              <a:t> </a:t>
            </a:r>
            <a:r>
              <a:rPr lang="fr-FR" sz="1800" dirty="0" err="1" smtClean="0"/>
              <a:t>response</a:t>
            </a:r>
            <a:r>
              <a:rPr lang="fr-FR" sz="1800" dirty="0" smtClean="0"/>
              <a:t> to </a:t>
            </a:r>
            <a:r>
              <a:rPr lang="fr-FR" sz="1800" dirty="0" err="1" smtClean="0"/>
              <a:t>threath</a:t>
            </a:r>
            <a:endParaRPr lang="fr-FR" sz="1800" dirty="0"/>
          </a:p>
        </p:txBody>
      </p:sp>
      <p:sp>
        <p:nvSpPr>
          <p:cNvPr id="5" name="Rectangle 4"/>
          <p:cNvSpPr/>
          <p:nvPr/>
        </p:nvSpPr>
        <p:spPr>
          <a:xfrm>
            <a:off x="251520" y="2528566"/>
            <a:ext cx="2850881" cy="2988666"/>
          </a:xfrm>
          <a:prstGeom prst="rect">
            <a:avLst/>
          </a:prstGeom>
          <a:ln>
            <a:noFill/>
          </a:ln>
        </p:spPr>
        <p:style>
          <a:lnRef idx="2">
            <a:schemeClr val="accent3"/>
          </a:lnRef>
          <a:fillRef idx="1">
            <a:schemeClr val="lt1"/>
          </a:fillRef>
          <a:effectRef idx="0">
            <a:schemeClr val="accent3"/>
          </a:effectRef>
          <a:fontRef idx="minor">
            <a:schemeClr val="dk1"/>
          </a:fontRef>
        </p:style>
        <p:txBody>
          <a:bodyPr/>
          <a:lstStyle/>
          <a:p>
            <a:pPr marL="342900" indent="-342900">
              <a:spcBef>
                <a:spcPct val="20000"/>
              </a:spcBef>
              <a:buFont typeface="Arial" panose="020B0604020202020204" pitchFamily="34" charset="0"/>
              <a:buChar char="•"/>
            </a:pPr>
            <a:endParaRPr lang="fr-FR" sz="800" dirty="0"/>
          </a:p>
          <a:p>
            <a:pPr marL="342900" indent="-342900">
              <a:spcBef>
                <a:spcPct val="20000"/>
              </a:spcBef>
              <a:buFont typeface="Wingdings" pitchFamily="2" charset="2"/>
              <a:buChar char="Ø"/>
            </a:pPr>
            <a:r>
              <a:rPr lang="fr-FR" sz="1600" dirty="0" err="1"/>
              <a:t>Promoting</a:t>
            </a:r>
            <a:r>
              <a:rPr lang="fr-FR" sz="1600" dirty="0"/>
              <a:t> </a:t>
            </a:r>
            <a:r>
              <a:rPr lang="fr-FR" sz="1600" dirty="0" err="1" smtClean="0"/>
              <a:t>Sustainable</a:t>
            </a:r>
            <a:r>
              <a:rPr lang="fr-FR" sz="1600" dirty="0" smtClean="0"/>
              <a:t> </a:t>
            </a:r>
            <a:r>
              <a:rPr lang="fr-FR" sz="1600" dirty="0" err="1"/>
              <a:t>Development</a:t>
            </a:r>
            <a:r>
              <a:rPr lang="fr-FR" sz="1600" dirty="0"/>
              <a:t> and inclusive </a:t>
            </a:r>
            <a:r>
              <a:rPr lang="fr-FR" sz="1600" dirty="0" err="1"/>
              <a:t>growth</a:t>
            </a:r>
            <a:r>
              <a:rPr lang="fr-FR" sz="1600" dirty="0"/>
              <a:t> </a:t>
            </a:r>
            <a:endParaRPr lang="fr-FR" sz="1600" dirty="0" smtClean="0"/>
          </a:p>
          <a:p>
            <a:pPr marL="342900" indent="-342900">
              <a:spcBef>
                <a:spcPct val="20000"/>
              </a:spcBef>
              <a:buFont typeface="Arial" panose="020B0604020202020204" pitchFamily="34" charset="0"/>
              <a:buChar char="•"/>
            </a:pPr>
            <a:endParaRPr lang="fr-FR" sz="800" dirty="0" smtClean="0"/>
          </a:p>
          <a:p>
            <a:pPr marL="342900" indent="-342900">
              <a:spcBef>
                <a:spcPct val="20000"/>
              </a:spcBef>
              <a:buFont typeface="Wingdings" pitchFamily="2" charset="2"/>
              <a:buChar char="Ø"/>
            </a:pPr>
            <a:r>
              <a:rPr lang="fr-FR" sz="1600" dirty="0" err="1"/>
              <a:t>B</a:t>
            </a:r>
            <a:r>
              <a:rPr lang="fr-FR" sz="1600" dirty="0" err="1" smtClean="0"/>
              <a:t>ased</a:t>
            </a:r>
            <a:r>
              <a:rPr lang="fr-FR" sz="1600" dirty="0" smtClean="0"/>
              <a:t> </a:t>
            </a:r>
            <a:r>
              <a:rPr lang="fr-FR" sz="1600" dirty="0"/>
              <a:t>on </a:t>
            </a:r>
            <a:r>
              <a:rPr lang="fr-FR" sz="1600" dirty="0" smtClean="0"/>
              <a:t>: </a:t>
            </a:r>
          </a:p>
          <a:p>
            <a:pPr marL="742950" lvl="1" indent="-285750">
              <a:spcBef>
                <a:spcPct val="20000"/>
              </a:spcBef>
              <a:buFont typeface="Wingdings" pitchFamily="2" charset="2"/>
              <a:buChar char="§"/>
            </a:pPr>
            <a:r>
              <a:rPr lang="fr-FR" sz="1600" dirty="0" smtClean="0"/>
              <a:t>Natural Capital</a:t>
            </a:r>
          </a:p>
          <a:p>
            <a:pPr marL="742950" lvl="1" indent="-285750">
              <a:spcBef>
                <a:spcPct val="20000"/>
              </a:spcBef>
              <a:buFont typeface="Wingdings" pitchFamily="2" charset="2"/>
              <a:buChar char="§"/>
            </a:pPr>
            <a:r>
              <a:rPr lang="fr-FR" sz="1600" dirty="0" err="1" smtClean="0"/>
              <a:t>Infrastructrure</a:t>
            </a:r>
            <a:r>
              <a:rPr lang="fr-FR" sz="1600" dirty="0" smtClean="0"/>
              <a:t> Capital </a:t>
            </a:r>
          </a:p>
          <a:p>
            <a:pPr marL="742950" lvl="1" indent="-285750">
              <a:spcBef>
                <a:spcPct val="20000"/>
              </a:spcBef>
              <a:buFont typeface="Wingdings" pitchFamily="2" charset="2"/>
              <a:buChar char="§"/>
            </a:pPr>
            <a:r>
              <a:rPr lang="fr-FR" sz="1600" dirty="0" err="1" smtClean="0"/>
              <a:t>Human</a:t>
            </a:r>
            <a:r>
              <a:rPr lang="fr-FR" sz="1600" dirty="0" smtClean="0"/>
              <a:t> Capital</a:t>
            </a:r>
          </a:p>
          <a:p>
            <a:pPr marL="342900" indent="-342900">
              <a:spcBef>
                <a:spcPct val="20000"/>
              </a:spcBef>
              <a:buFont typeface="Arial" panose="020B0604020202020204" pitchFamily="34" charset="0"/>
              <a:buChar char="•"/>
            </a:pPr>
            <a:endParaRPr lang="fr-FR" sz="800" dirty="0" smtClean="0"/>
          </a:p>
          <a:p>
            <a:pPr marL="342900" indent="-342900">
              <a:spcBef>
                <a:spcPct val="20000"/>
              </a:spcBef>
              <a:buFont typeface="Wingdings" pitchFamily="2" charset="2"/>
              <a:buChar char="Ø"/>
            </a:pPr>
            <a:r>
              <a:rPr lang="fr-FR" sz="1600" dirty="0" smtClean="0"/>
              <a:t>12 </a:t>
            </a:r>
            <a:r>
              <a:rPr lang="fr-FR" sz="1600" dirty="0" err="1" smtClean="0"/>
              <a:t>Growth</a:t>
            </a:r>
            <a:r>
              <a:rPr lang="fr-FR" sz="1600" dirty="0" smtClean="0"/>
              <a:t> </a:t>
            </a:r>
            <a:r>
              <a:rPr lang="fr-FR" sz="1600" dirty="0" err="1" smtClean="0"/>
              <a:t>Poles</a:t>
            </a:r>
            <a:r>
              <a:rPr lang="fr-FR" sz="1600" dirty="0" smtClean="0"/>
              <a:t> </a:t>
            </a:r>
            <a:r>
              <a:rPr lang="fr-FR" sz="1600" dirty="0" err="1" smtClean="0"/>
              <a:t>identified</a:t>
            </a:r>
            <a:endParaRPr lang="fr-FR" sz="16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282" y="1196752"/>
            <a:ext cx="2759830" cy="496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198493"/>
            <a:ext cx="3816424" cy="1015663"/>
          </a:xfrm>
          <a:prstGeom prst="rect">
            <a:avLst/>
          </a:prstGeom>
        </p:spPr>
        <p:txBody>
          <a:bodyPr wrap="square">
            <a:spAutoFit/>
          </a:bodyPr>
          <a:lstStyle/>
          <a:p>
            <a:pPr>
              <a:spcBef>
                <a:spcPct val="20000"/>
              </a:spcBef>
            </a:pPr>
            <a:r>
              <a:rPr lang="fr-FR" sz="2000" b="1" dirty="0"/>
              <a:t>National </a:t>
            </a:r>
            <a:r>
              <a:rPr lang="fr-FR" sz="2000" b="1" dirty="0" err="1"/>
              <a:t>Development</a:t>
            </a:r>
            <a:r>
              <a:rPr lang="fr-FR" sz="2000" b="1" dirty="0"/>
              <a:t> Plan and Land </a:t>
            </a:r>
            <a:r>
              <a:rPr lang="fr-FR" sz="2000" b="1" dirty="0" err="1"/>
              <a:t>Used</a:t>
            </a:r>
            <a:r>
              <a:rPr lang="fr-FR" sz="2000" b="1" dirty="0"/>
              <a:t> Plan issue in 2015</a:t>
            </a:r>
          </a:p>
        </p:txBody>
      </p:sp>
      <p:sp>
        <p:nvSpPr>
          <p:cNvPr id="4" name="TextBox 3"/>
          <p:cNvSpPr txBox="1"/>
          <p:nvPr/>
        </p:nvSpPr>
        <p:spPr>
          <a:xfrm>
            <a:off x="5436096" y="1259468"/>
            <a:ext cx="1872208" cy="400110"/>
          </a:xfrm>
          <a:prstGeom prst="rect">
            <a:avLst/>
          </a:prstGeom>
          <a:noFill/>
        </p:spPr>
        <p:txBody>
          <a:bodyPr wrap="square" rtlCol="0">
            <a:spAutoFit/>
          </a:bodyPr>
          <a:lstStyle/>
          <a:p>
            <a:r>
              <a:rPr lang="fr-FR" sz="2000" b="1" dirty="0" err="1" smtClean="0"/>
              <a:t>However</a:t>
            </a:r>
            <a:endParaRPr lang="fr-FR" sz="2000" b="1" dirty="0"/>
          </a:p>
        </p:txBody>
      </p:sp>
    </p:spTree>
    <p:extLst>
      <p:ext uri="{BB962C8B-B14F-4D97-AF65-F5344CB8AC3E}">
        <p14:creationId xmlns:p14="http://schemas.microsoft.com/office/powerpoint/2010/main" val="1589224692"/>
      </p:ext>
    </p:extLst>
  </p:cSld>
  <p:clrMapOvr>
    <a:masterClrMapping/>
  </p:clrMapOvr>
  <p:transition spd="slow" advClick="0"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5"/>
          <p:cNvSpPr>
            <a:spLocks noGrp="1"/>
          </p:cNvSpPr>
          <p:nvPr>
            <p:ph type="title"/>
          </p:nvPr>
        </p:nvSpPr>
        <p:spPr>
          <a:xfrm>
            <a:off x="1259632" y="339944"/>
            <a:ext cx="7704856" cy="496768"/>
          </a:xfrm>
          <a:prstGeom prst="rect">
            <a:avLst/>
          </a:prstGeom>
        </p:spPr>
        <p:txBody>
          <a:bodyPr vert="horz" lIns="0" tIns="45720" rIns="91440" bIns="45720" rtlCol="0" anchor="b" anchorCtr="0">
            <a:noAutofit/>
          </a:bodyPr>
          <a:lstStyle/>
          <a:p>
            <a:r>
              <a:rPr lang="en-GB" dirty="0">
                <a:latin typeface="Georgia" pitchFamily="18" charset="0"/>
              </a:rPr>
              <a:t>WWF proposal – green </a:t>
            </a:r>
            <a:r>
              <a:rPr lang="en-GB" dirty="0" smtClean="0">
                <a:latin typeface="Georgia" pitchFamily="18" charset="0"/>
              </a:rPr>
              <a:t>infrastructures </a:t>
            </a:r>
            <a:r>
              <a:rPr lang="en-GB" dirty="0">
                <a:latin typeface="Georgia" pitchFamily="18" charset="0"/>
              </a:rPr>
              <a:t>network </a:t>
            </a:r>
            <a:endParaRPr lang="ru-RU" dirty="0">
              <a:latin typeface="Georgia" pitchFamily="18" charset="0"/>
            </a:endParaRPr>
          </a:p>
        </p:txBody>
      </p:sp>
      <p:sp>
        <p:nvSpPr>
          <p:cNvPr id="10" name="Rectangle 9"/>
          <p:cNvSpPr/>
          <p:nvPr/>
        </p:nvSpPr>
        <p:spPr>
          <a:xfrm>
            <a:off x="0" y="0"/>
            <a:ext cx="107504"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48" y="1403454"/>
            <a:ext cx="3768896" cy="532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27984" y="1640989"/>
            <a:ext cx="4067944" cy="4524315"/>
          </a:xfrm>
          <a:prstGeom prst="rect">
            <a:avLst/>
          </a:prstGeom>
        </p:spPr>
        <p:txBody>
          <a:bodyPr wrap="square">
            <a:spAutoFit/>
          </a:bodyPr>
          <a:lstStyle/>
          <a:p>
            <a:r>
              <a:rPr lang="fr-FR" sz="1600" dirty="0" err="1"/>
              <a:t>Respond</a:t>
            </a:r>
            <a:r>
              <a:rPr lang="fr-FR" sz="1600" dirty="0"/>
              <a:t> to </a:t>
            </a:r>
            <a:r>
              <a:rPr lang="fr-FR" sz="1600" dirty="0" err="1"/>
              <a:t>Climate</a:t>
            </a:r>
            <a:r>
              <a:rPr lang="fr-FR" sz="1600" dirty="0"/>
              <a:t> Change by building a national social and </a:t>
            </a:r>
            <a:r>
              <a:rPr lang="fr-FR" sz="1600" dirty="0" err="1"/>
              <a:t>environmental</a:t>
            </a:r>
            <a:r>
              <a:rPr lang="fr-FR" sz="1600" dirty="0"/>
              <a:t> </a:t>
            </a:r>
            <a:r>
              <a:rPr lang="fr-FR" sz="1600" dirty="0" err="1"/>
              <a:t>resilience</a:t>
            </a:r>
            <a:r>
              <a:rPr lang="fr-FR" sz="1600" dirty="0"/>
              <a:t> </a:t>
            </a:r>
          </a:p>
          <a:p>
            <a:pPr lvl="0"/>
            <a:endParaRPr lang="fr-FR" sz="800" dirty="0" smtClean="0"/>
          </a:p>
          <a:p>
            <a:pPr lvl="0"/>
            <a:endParaRPr lang="fr-FR" sz="800" dirty="0" smtClean="0"/>
          </a:p>
          <a:p>
            <a:pPr lvl="0"/>
            <a:endParaRPr lang="fr-FR" sz="800" dirty="0" smtClean="0"/>
          </a:p>
          <a:p>
            <a:pPr lvl="0"/>
            <a:endParaRPr lang="fr-FR" sz="800" dirty="0"/>
          </a:p>
          <a:p>
            <a:pPr lvl="0"/>
            <a:r>
              <a:rPr lang="fr-FR" sz="1600" dirty="0" err="1"/>
              <a:t>Ensure</a:t>
            </a:r>
            <a:r>
              <a:rPr lang="fr-FR" sz="1600" dirty="0"/>
              <a:t> the </a:t>
            </a:r>
            <a:r>
              <a:rPr lang="fr-FR" sz="1600" dirty="0" err="1"/>
              <a:t>complementarity</a:t>
            </a:r>
            <a:r>
              <a:rPr lang="fr-FR" sz="1600" dirty="0"/>
              <a:t> </a:t>
            </a:r>
            <a:r>
              <a:rPr lang="fr-FR" sz="1600" dirty="0" err="1"/>
              <a:t>between</a:t>
            </a:r>
            <a:r>
              <a:rPr lang="fr-FR" sz="1600" dirty="0"/>
              <a:t> </a:t>
            </a:r>
            <a:r>
              <a:rPr lang="fr-FR" sz="1600" dirty="0" smtClean="0"/>
              <a:t>the </a:t>
            </a:r>
            <a:r>
              <a:rPr lang="fr-FR" sz="1600" dirty="0" err="1" smtClean="0"/>
              <a:t>productiveness</a:t>
            </a:r>
            <a:r>
              <a:rPr lang="fr-FR" sz="1600" dirty="0" smtClean="0"/>
              <a:t> </a:t>
            </a:r>
            <a:r>
              <a:rPr lang="fr-FR" sz="1600" dirty="0"/>
              <a:t>of green infrastructures (Natural Capital) and the </a:t>
            </a:r>
            <a:r>
              <a:rPr lang="fr-FR" sz="1600" dirty="0" err="1"/>
              <a:t>market</a:t>
            </a:r>
            <a:r>
              <a:rPr lang="fr-FR" sz="1600" dirty="0"/>
              <a:t> </a:t>
            </a:r>
            <a:r>
              <a:rPr lang="fr-FR" sz="1600" dirty="0" err="1"/>
              <a:t>access</a:t>
            </a:r>
            <a:r>
              <a:rPr lang="fr-FR" sz="1600" dirty="0"/>
              <a:t> of </a:t>
            </a:r>
            <a:r>
              <a:rPr lang="fr-FR" sz="1600" dirty="0" err="1"/>
              <a:t>grey</a:t>
            </a:r>
            <a:r>
              <a:rPr lang="fr-FR" sz="1600" dirty="0"/>
              <a:t> </a:t>
            </a:r>
            <a:r>
              <a:rPr lang="fr-FR" sz="1600" dirty="0" err="1" smtClean="0"/>
              <a:t>infractructures</a:t>
            </a:r>
            <a:r>
              <a:rPr lang="fr-FR" sz="1600" dirty="0" smtClean="0"/>
              <a:t> (</a:t>
            </a:r>
            <a:r>
              <a:rPr lang="fr-FR" sz="1600" dirty="0" err="1" smtClean="0"/>
              <a:t>roads</a:t>
            </a:r>
            <a:r>
              <a:rPr lang="fr-FR" sz="1600" dirty="0" smtClean="0"/>
              <a:t>…)</a:t>
            </a:r>
            <a:endParaRPr lang="fr-FR" sz="1600" dirty="0"/>
          </a:p>
          <a:p>
            <a:pPr lvl="0"/>
            <a:endParaRPr lang="fr-FR" sz="800" dirty="0" smtClean="0"/>
          </a:p>
          <a:p>
            <a:pPr lvl="0"/>
            <a:endParaRPr lang="fr-FR" sz="800" dirty="0" smtClean="0"/>
          </a:p>
          <a:p>
            <a:pPr lvl="0"/>
            <a:endParaRPr lang="fr-FR" sz="800" dirty="0" smtClean="0"/>
          </a:p>
          <a:p>
            <a:pPr lvl="0"/>
            <a:endParaRPr lang="fr-FR" sz="800" dirty="0"/>
          </a:p>
          <a:p>
            <a:pPr lvl="0"/>
            <a:r>
              <a:rPr lang="fr-FR" sz="1600" dirty="0" err="1"/>
              <a:t>Apply</a:t>
            </a:r>
            <a:r>
              <a:rPr lang="fr-FR" sz="1600" dirty="0"/>
              <a:t> </a:t>
            </a:r>
            <a:r>
              <a:rPr lang="fr-FR" sz="1600" dirty="0" err="1"/>
              <a:t>Integrated</a:t>
            </a:r>
            <a:r>
              <a:rPr lang="fr-FR" sz="1600" dirty="0"/>
              <a:t> </a:t>
            </a:r>
            <a:r>
              <a:rPr lang="fr-FR" sz="1600" dirty="0" err="1"/>
              <a:t>Landscape</a:t>
            </a:r>
            <a:r>
              <a:rPr lang="fr-FR" sz="1600" dirty="0"/>
              <a:t> </a:t>
            </a:r>
            <a:r>
              <a:rPr lang="fr-FR" sz="1600" dirty="0" err="1"/>
              <a:t>Approach</a:t>
            </a:r>
            <a:r>
              <a:rPr lang="fr-FR" sz="1600" dirty="0"/>
              <a:t> to high conservation areas  </a:t>
            </a:r>
          </a:p>
          <a:p>
            <a:pPr lvl="0"/>
            <a:endParaRPr lang="fr-FR" sz="800" dirty="0" smtClean="0"/>
          </a:p>
          <a:p>
            <a:pPr lvl="0"/>
            <a:endParaRPr lang="fr-FR" sz="800" dirty="0" smtClean="0"/>
          </a:p>
          <a:p>
            <a:pPr lvl="0"/>
            <a:endParaRPr lang="fr-FR" sz="800" dirty="0"/>
          </a:p>
          <a:p>
            <a:pPr lvl="0"/>
            <a:endParaRPr lang="fr-FR" sz="800" dirty="0"/>
          </a:p>
          <a:p>
            <a:pPr lvl="0"/>
            <a:r>
              <a:rPr lang="fr-FR" sz="1600" dirty="0" err="1" smtClean="0"/>
              <a:t>Consolidate</a:t>
            </a:r>
            <a:r>
              <a:rPr lang="fr-FR" sz="1600" dirty="0" smtClean="0"/>
              <a:t> </a:t>
            </a:r>
            <a:r>
              <a:rPr lang="fr-FR" sz="1600" dirty="0"/>
              <a:t>the </a:t>
            </a:r>
            <a:r>
              <a:rPr lang="fr-FR" sz="1600" dirty="0" err="1"/>
              <a:t>Country’s</a:t>
            </a:r>
            <a:r>
              <a:rPr lang="fr-FR" sz="1600" dirty="0"/>
              <a:t> network of 122 PA by </a:t>
            </a:r>
            <a:r>
              <a:rPr lang="fr-FR" sz="1600" dirty="0" err="1"/>
              <a:t>creating</a:t>
            </a:r>
            <a:r>
              <a:rPr lang="fr-FR" sz="1600" dirty="0"/>
              <a:t> a </a:t>
            </a:r>
            <a:r>
              <a:rPr lang="fr-FR" sz="1600" dirty="0" err="1"/>
              <a:t>connected</a:t>
            </a:r>
            <a:r>
              <a:rPr lang="fr-FR" sz="1600" dirty="0"/>
              <a:t> green and </a:t>
            </a:r>
            <a:r>
              <a:rPr lang="fr-FR" sz="1600" dirty="0" err="1"/>
              <a:t>blue</a:t>
            </a:r>
            <a:r>
              <a:rPr lang="fr-FR" sz="1600" dirty="0"/>
              <a:t> </a:t>
            </a:r>
            <a:r>
              <a:rPr lang="fr-FR" sz="1600" dirty="0" smtClean="0"/>
              <a:t>infrastructure </a:t>
            </a:r>
            <a:r>
              <a:rPr lang="fr-FR" sz="1600" dirty="0" err="1" smtClean="0"/>
              <a:t>belt</a:t>
            </a:r>
            <a:r>
              <a:rPr lang="fr-FR" sz="1600" dirty="0" smtClean="0"/>
              <a:t> </a:t>
            </a:r>
            <a:r>
              <a:rPr lang="fr-FR" sz="1600" dirty="0" err="1"/>
              <a:t>around</a:t>
            </a:r>
            <a:r>
              <a:rPr lang="fr-FR" sz="1600" dirty="0"/>
              <a:t> the country</a:t>
            </a:r>
          </a:p>
        </p:txBody>
      </p:sp>
    </p:spTree>
    <p:extLst>
      <p:ext uri="{BB962C8B-B14F-4D97-AF65-F5344CB8AC3E}">
        <p14:creationId xmlns:p14="http://schemas.microsoft.com/office/powerpoint/2010/main" val="1589224692"/>
      </p:ext>
    </p:extLst>
  </p:cSld>
  <p:clrMapOvr>
    <a:masterClrMapping/>
  </p:clrMapOvr>
  <p:transition spd="slow" advClick="0"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99592" y="0"/>
            <a:ext cx="8277426" cy="936104"/>
          </a:xfrm>
          <a:prstGeom prst="rect">
            <a:avLst/>
          </a:prstGeom>
        </p:spPr>
        <p:txBody>
          <a:bodyPr vert="horz" lIns="0" tIns="45720" rIns="91440" bIns="45720" rtlCol="0" anchor="b" anchorCtr="0">
            <a:noAutofit/>
          </a:bodyPr>
          <a:lstStyle>
            <a:lvl1pPr algn="l" defTabSz="914400" rtl="0" eaLnBrk="1" latinLnBrk="0" hangingPunct="1">
              <a:spcBef>
                <a:spcPct val="0"/>
              </a:spcBef>
              <a:buNone/>
              <a:defRPr sz="2800" kern="1200">
                <a:solidFill>
                  <a:srgbClr val="8CC63F"/>
                </a:solidFill>
                <a:latin typeface="Arial" panose="020B0604020202020204" pitchFamily="34" charset="0"/>
                <a:ea typeface="+mj-ea"/>
                <a:cs typeface="Arial" panose="020B0604020202020204" pitchFamily="34" charset="0"/>
              </a:defRPr>
            </a:lvl1pPr>
          </a:lstStyle>
          <a:p>
            <a:pPr indent="-342900"/>
            <a:r>
              <a:rPr lang="fr-FR" dirty="0">
                <a:latin typeface="Georgia" pitchFamily="18" charset="0"/>
              </a:rPr>
              <a:t>Madagascar </a:t>
            </a:r>
            <a:r>
              <a:rPr lang="fr-FR" dirty="0" err="1" smtClean="0">
                <a:latin typeface="Georgia" pitchFamily="18" charset="0"/>
              </a:rPr>
              <a:t>Government</a:t>
            </a:r>
            <a:r>
              <a:rPr lang="fr-FR" dirty="0" smtClean="0">
                <a:latin typeface="Georgia" pitchFamily="18" charset="0"/>
              </a:rPr>
              <a:t> adoption of the Green Infrastructure </a:t>
            </a:r>
            <a:r>
              <a:rPr lang="fr-FR" dirty="0">
                <a:latin typeface="Georgia" pitchFamily="18" charset="0"/>
              </a:rPr>
              <a:t>concept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789040"/>
            <a:ext cx="507823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410861"/>
            <a:ext cx="4320481" cy="1877437"/>
          </a:xfrm>
          <a:prstGeom prst="rect">
            <a:avLst/>
          </a:prstGeom>
          <a:noFill/>
        </p:spPr>
        <p:txBody>
          <a:bodyPr wrap="square" rtlCol="0">
            <a:spAutoFit/>
          </a:bodyPr>
          <a:lstStyle/>
          <a:p>
            <a:r>
              <a:rPr lang="en-US" b="1" dirty="0"/>
              <a:t>Government </a:t>
            </a:r>
            <a:r>
              <a:rPr lang="en-US" b="1" dirty="0" smtClean="0"/>
              <a:t>buy-in </a:t>
            </a:r>
            <a:r>
              <a:rPr lang="en-US" b="1" dirty="0"/>
              <a:t>(November 2017) </a:t>
            </a:r>
          </a:p>
          <a:p>
            <a:endParaRPr lang="en-US" dirty="0" smtClean="0"/>
          </a:p>
          <a:p>
            <a:r>
              <a:rPr lang="en-US" sz="2000" dirty="0">
                <a:latin typeface="Cambria" pitchFamily="18" charset="0"/>
              </a:rPr>
              <a:t>The Ministry of Presidential Projects, Land Use Planning and Equipment launched the </a:t>
            </a:r>
            <a:r>
              <a:rPr lang="en-US" sz="2000" dirty="0" err="1">
                <a:latin typeface="Cambria" pitchFamily="18" charset="0"/>
              </a:rPr>
              <a:t>governement</a:t>
            </a:r>
            <a:r>
              <a:rPr lang="en-US" sz="2000" dirty="0">
                <a:latin typeface="Cambria" pitchFamily="18" charset="0"/>
              </a:rPr>
              <a:t> Green </a:t>
            </a:r>
            <a:r>
              <a:rPr lang="en-US" sz="2000" dirty="0" err="1">
                <a:latin typeface="Cambria" pitchFamily="18" charset="0"/>
              </a:rPr>
              <a:t>Infractuctures</a:t>
            </a:r>
            <a:r>
              <a:rPr lang="en-US" sz="2000" dirty="0">
                <a:latin typeface="Cambria" pitchFamily="18" charset="0"/>
              </a:rPr>
              <a:t> Action </a:t>
            </a:r>
            <a:r>
              <a:rPr lang="en-US" sz="2000" dirty="0" smtClean="0">
                <a:latin typeface="Cambria" pitchFamily="18" charset="0"/>
              </a:rPr>
              <a:t>Plan</a:t>
            </a:r>
            <a:endParaRPr lang="en-US" sz="2000" dirty="0">
              <a:latin typeface="Cambria" pitchFamily="18" charset="0"/>
            </a:endParaRPr>
          </a:p>
        </p:txBody>
      </p:sp>
      <p:sp>
        <p:nvSpPr>
          <p:cNvPr id="3" name="TextBox 2"/>
          <p:cNvSpPr txBox="1"/>
          <p:nvPr/>
        </p:nvSpPr>
        <p:spPr>
          <a:xfrm>
            <a:off x="5580112" y="1124744"/>
            <a:ext cx="3384376" cy="3077766"/>
          </a:xfrm>
          <a:prstGeom prst="rect">
            <a:avLst/>
          </a:prstGeom>
          <a:noFill/>
        </p:spPr>
        <p:txBody>
          <a:bodyPr wrap="square" rtlCol="0">
            <a:spAutoFit/>
          </a:bodyPr>
          <a:lstStyle/>
          <a:p>
            <a:pPr algn="ctr"/>
            <a:endParaRPr lang="fr-FR" b="1" dirty="0" smtClean="0">
              <a:solidFill>
                <a:srgbClr val="28C62F"/>
              </a:solidFill>
            </a:endParaRPr>
          </a:p>
          <a:p>
            <a:r>
              <a:rPr lang="fr-FR" b="1" dirty="0" err="1" smtClean="0"/>
              <a:t>Funding</a:t>
            </a:r>
            <a:r>
              <a:rPr lang="fr-FR" b="1" dirty="0"/>
              <a:t> </a:t>
            </a:r>
            <a:r>
              <a:rPr lang="fr-FR" b="1" dirty="0" err="1" smtClean="0"/>
              <a:t>opportunities</a:t>
            </a:r>
            <a:endParaRPr lang="fr-FR" b="1" dirty="0" smtClean="0"/>
          </a:p>
          <a:p>
            <a:pPr algn="ctr"/>
            <a:endParaRPr lang="fr-FR" dirty="0" smtClean="0"/>
          </a:p>
          <a:p>
            <a:pPr marL="285750" indent="-285750">
              <a:buFont typeface="Arial" pitchFamily="34" charset="0"/>
              <a:buChar char="•"/>
            </a:pPr>
            <a:r>
              <a:rPr lang="fr-FR" sz="2000" dirty="0" smtClean="0">
                <a:latin typeface="Cambria" pitchFamily="18" charset="0"/>
              </a:rPr>
              <a:t>GEF7 - Global </a:t>
            </a:r>
            <a:r>
              <a:rPr lang="fr-FR" sz="2000" dirty="0" err="1" smtClean="0">
                <a:latin typeface="Cambria" pitchFamily="18" charset="0"/>
              </a:rPr>
              <a:t>Environment</a:t>
            </a:r>
            <a:r>
              <a:rPr lang="fr-FR" sz="2000" dirty="0" smtClean="0">
                <a:latin typeface="Cambria" pitchFamily="18" charset="0"/>
              </a:rPr>
              <a:t> </a:t>
            </a:r>
            <a:r>
              <a:rPr lang="fr-FR" sz="2000" dirty="0" err="1" smtClean="0">
                <a:latin typeface="Cambria" pitchFamily="18" charset="0"/>
              </a:rPr>
              <a:t>Facility</a:t>
            </a:r>
            <a:endParaRPr lang="fr-FR" sz="2000" dirty="0" smtClean="0">
              <a:latin typeface="Cambria" pitchFamily="18" charset="0"/>
            </a:endParaRPr>
          </a:p>
          <a:p>
            <a:pPr marL="285750" indent="-285750">
              <a:buFont typeface="Arial" pitchFamily="34" charset="0"/>
              <a:buChar char="•"/>
            </a:pPr>
            <a:endParaRPr lang="fr-FR" sz="2000" dirty="0">
              <a:latin typeface="Cambria" pitchFamily="18" charset="0"/>
            </a:endParaRPr>
          </a:p>
          <a:p>
            <a:pPr marL="285750" indent="-285750">
              <a:buFont typeface="Arial" pitchFamily="34" charset="0"/>
              <a:buChar char="•"/>
            </a:pPr>
            <a:r>
              <a:rPr lang="fr-FR" sz="2000" dirty="0" smtClean="0">
                <a:latin typeface="Cambria" pitchFamily="18" charset="0"/>
              </a:rPr>
              <a:t>GCF - Green </a:t>
            </a:r>
            <a:r>
              <a:rPr lang="fr-FR" sz="2000" dirty="0" err="1" smtClean="0">
                <a:latin typeface="Cambria" pitchFamily="18" charset="0"/>
              </a:rPr>
              <a:t>Cimate</a:t>
            </a:r>
            <a:r>
              <a:rPr lang="fr-FR" sz="2000" dirty="0" smtClean="0">
                <a:latin typeface="Cambria" pitchFamily="18" charset="0"/>
              </a:rPr>
              <a:t> </a:t>
            </a:r>
            <a:r>
              <a:rPr lang="fr-FR" sz="2000" dirty="0" err="1" smtClean="0">
                <a:latin typeface="Cambria" pitchFamily="18" charset="0"/>
              </a:rPr>
              <a:t>Funds</a:t>
            </a:r>
            <a:endParaRPr lang="fr-FR" sz="2000" dirty="0" smtClean="0">
              <a:latin typeface="Cambria" pitchFamily="18" charset="0"/>
            </a:endParaRPr>
          </a:p>
          <a:p>
            <a:pPr marL="285750" indent="-285750">
              <a:buFont typeface="Arial" pitchFamily="34" charset="0"/>
              <a:buChar char="•"/>
            </a:pPr>
            <a:endParaRPr lang="fr-FR" sz="2000" dirty="0">
              <a:latin typeface="Cambria" pitchFamily="18" charset="0"/>
            </a:endParaRPr>
          </a:p>
          <a:p>
            <a:pPr marL="285750" indent="-285750">
              <a:buFont typeface="Arial" pitchFamily="34" charset="0"/>
              <a:buChar char="•"/>
            </a:pPr>
            <a:r>
              <a:rPr lang="fr-FR" sz="2000" dirty="0" smtClean="0">
                <a:latin typeface="Cambria" pitchFamily="18" charset="0"/>
              </a:rPr>
              <a:t>LDNF - Land </a:t>
            </a:r>
            <a:r>
              <a:rPr lang="fr-FR" sz="2000" dirty="0" err="1">
                <a:latin typeface="Cambria" pitchFamily="18" charset="0"/>
              </a:rPr>
              <a:t>D</a:t>
            </a:r>
            <a:r>
              <a:rPr lang="fr-FR" sz="2000" dirty="0" err="1" smtClean="0">
                <a:latin typeface="Cambria" pitchFamily="18" charset="0"/>
              </a:rPr>
              <a:t>egradation</a:t>
            </a:r>
            <a:r>
              <a:rPr lang="fr-FR" sz="2000" dirty="0" smtClean="0">
                <a:latin typeface="Cambria" pitchFamily="18" charset="0"/>
              </a:rPr>
              <a:t> </a:t>
            </a:r>
            <a:r>
              <a:rPr lang="fr-FR" sz="2000" dirty="0" err="1">
                <a:latin typeface="Cambria" pitchFamily="18" charset="0"/>
              </a:rPr>
              <a:t>N</a:t>
            </a:r>
            <a:r>
              <a:rPr lang="fr-FR" sz="2000" dirty="0" err="1" smtClean="0">
                <a:latin typeface="Cambria" pitchFamily="18" charset="0"/>
              </a:rPr>
              <a:t>eutrality</a:t>
            </a:r>
            <a:r>
              <a:rPr lang="fr-FR" sz="2000" dirty="0" smtClean="0">
                <a:latin typeface="Cambria" pitchFamily="18" charset="0"/>
              </a:rPr>
              <a:t> </a:t>
            </a:r>
            <a:r>
              <a:rPr lang="fr-FR" sz="2000" dirty="0" err="1" smtClean="0">
                <a:latin typeface="Cambria" pitchFamily="18" charset="0"/>
              </a:rPr>
              <a:t>Funds</a:t>
            </a:r>
            <a:endParaRPr lang="fr-FR" sz="2000" dirty="0" smtClean="0">
              <a:latin typeface="Cambria" pitchFamily="18" charset="0"/>
            </a:endParaRPr>
          </a:p>
        </p:txBody>
      </p:sp>
      <p:sp>
        <p:nvSpPr>
          <p:cNvPr id="5" name="TextBox 4"/>
          <p:cNvSpPr txBox="1"/>
          <p:nvPr/>
        </p:nvSpPr>
        <p:spPr>
          <a:xfrm>
            <a:off x="4788024" y="1410861"/>
            <a:ext cx="469720" cy="461665"/>
          </a:xfrm>
          <a:prstGeom prst="rect">
            <a:avLst/>
          </a:prstGeom>
          <a:noFill/>
        </p:spPr>
        <p:txBody>
          <a:bodyPr wrap="square" rtlCol="0">
            <a:spAutoFit/>
          </a:bodyPr>
          <a:lstStyle/>
          <a:p>
            <a:r>
              <a:rPr lang="fr-FR" sz="2400" b="1" dirty="0" smtClean="0"/>
              <a:t>+</a:t>
            </a:r>
            <a:endParaRPr lang="fr-FR" sz="2400" b="1" dirty="0"/>
          </a:p>
        </p:txBody>
      </p:sp>
    </p:spTree>
    <p:extLst>
      <p:ext uri="{BB962C8B-B14F-4D97-AF65-F5344CB8AC3E}">
        <p14:creationId xmlns:p14="http://schemas.microsoft.com/office/powerpoint/2010/main" val="2351364136"/>
      </p:ext>
    </p:extLst>
  </p:cSld>
  <p:clrMapOvr>
    <a:masterClrMapping/>
  </p:clrMapOvr>
  <p:transition spd="slow" advClick="0"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5"/>
          <p:cNvSpPr>
            <a:spLocks noGrp="1"/>
          </p:cNvSpPr>
          <p:nvPr>
            <p:ph type="title"/>
          </p:nvPr>
        </p:nvSpPr>
        <p:spPr>
          <a:xfrm>
            <a:off x="1259632" y="339944"/>
            <a:ext cx="7704856" cy="496768"/>
          </a:xfrm>
          <a:prstGeom prst="rect">
            <a:avLst/>
          </a:prstGeom>
        </p:spPr>
        <p:txBody>
          <a:bodyPr vert="horz" lIns="0" tIns="45720" rIns="91440" bIns="45720" rtlCol="0" anchor="b" anchorCtr="0">
            <a:noAutofit/>
          </a:bodyPr>
          <a:lstStyle/>
          <a:p>
            <a:r>
              <a:rPr lang="en-GB" dirty="0" smtClean="0">
                <a:latin typeface="Georgia" pitchFamily="18" charset="0"/>
              </a:rPr>
              <a:t>Moving forward </a:t>
            </a:r>
            <a:endParaRPr lang="ru-RU" dirty="0">
              <a:latin typeface="Georgia" pitchFamily="18" charset="0"/>
            </a:endParaRPr>
          </a:p>
        </p:txBody>
      </p:sp>
      <p:sp>
        <p:nvSpPr>
          <p:cNvPr id="10" name="Rectangle 9"/>
          <p:cNvSpPr/>
          <p:nvPr/>
        </p:nvSpPr>
        <p:spPr>
          <a:xfrm>
            <a:off x="0" y="0"/>
            <a:ext cx="107504"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2" name="TextBox 1"/>
          <p:cNvSpPr txBox="1"/>
          <p:nvPr/>
        </p:nvSpPr>
        <p:spPr>
          <a:xfrm>
            <a:off x="539552" y="1579146"/>
            <a:ext cx="8136904" cy="2569934"/>
          </a:xfrm>
          <a:prstGeom prst="rect">
            <a:avLst/>
          </a:prstGeom>
          <a:noFill/>
        </p:spPr>
        <p:txBody>
          <a:bodyPr wrap="square" rtlCol="0">
            <a:spAutoFit/>
          </a:bodyPr>
          <a:lstStyle/>
          <a:p>
            <a:pPr marL="342900" indent="-342900">
              <a:buFont typeface="Arial"/>
              <a:buChar char="•"/>
            </a:pPr>
            <a:r>
              <a:rPr lang="fr-FR" sz="2800" dirty="0" smtClean="0">
                <a:latin typeface="Calibri" pitchFamily="34" charset="0"/>
                <a:cs typeface="Calibri" pitchFamily="34" charset="0"/>
              </a:rPr>
              <a:t>Secure </a:t>
            </a:r>
            <a:r>
              <a:rPr lang="fr-FR" sz="2800" dirty="0" err="1">
                <a:latin typeface="Calibri" pitchFamily="34" charset="0"/>
                <a:cs typeface="Calibri" pitchFamily="34" charset="0"/>
              </a:rPr>
              <a:t>seed</a:t>
            </a:r>
            <a:r>
              <a:rPr lang="fr-FR" sz="2800" dirty="0">
                <a:latin typeface="Calibri" pitchFamily="34" charset="0"/>
                <a:cs typeface="Calibri" pitchFamily="34" charset="0"/>
              </a:rPr>
              <a:t> </a:t>
            </a:r>
            <a:r>
              <a:rPr lang="fr-FR" sz="2800" dirty="0" err="1">
                <a:latin typeface="Calibri" pitchFamily="34" charset="0"/>
                <a:cs typeface="Calibri" pitchFamily="34" charset="0"/>
              </a:rPr>
              <a:t>fund</a:t>
            </a:r>
            <a:r>
              <a:rPr lang="fr-FR" sz="2800" dirty="0">
                <a:latin typeface="Calibri" pitchFamily="34" charset="0"/>
                <a:cs typeface="Calibri" pitchFamily="34" charset="0"/>
              </a:rPr>
              <a:t> to move the </a:t>
            </a:r>
            <a:r>
              <a:rPr lang="fr-FR" sz="2800" dirty="0" err="1">
                <a:latin typeface="Calibri" pitchFamily="34" charset="0"/>
                <a:cs typeface="Calibri" pitchFamily="34" charset="0"/>
              </a:rPr>
              <a:t>process</a:t>
            </a:r>
            <a:r>
              <a:rPr lang="fr-FR" sz="2800" dirty="0">
                <a:latin typeface="Calibri" pitchFamily="34" charset="0"/>
                <a:cs typeface="Calibri" pitchFamily="34" charset="0"/>
              </a:rPr>
              <a:t> </a:t>
            </a:r>
            <a:r>
              <a:rPr lang="fr-FR" sz="2800" dirty="0" err="1">
                <a:latin typeface="Calibri" pitchFamily="34" charset="0"/>
                <a:cs typeface="Calibri" pitchFamily="34" charset="0"/>
              </a:rPr>
              <a:t>forwards</a:t>
            </a:r>
            <a:endParaRPr lang="fr-FR" sz="2800" dirty="0">
              <a:latin typeface="Calibri" pitchFamily="34" charset="0"/>
              <a:cs typeface="Calibri" pitchFamily="34" charset="0"/>
            </a:endParaRPr>
          </a:p>
          <a:p>
            <a:endParaRPr lang="fr-FR" sz="1050" dirty="0">
              <a:latin typeface="Calibri" pitchFamily="34" charset="0"/>
              <a:cs typeface="Calibri" pitchFamily="34" charset="0"/>
            </a:endParaRPr>
          </a:p>
          <a:p>
            <a:pPr marL="342900" indent="-342900">
              <a:buFont typeface="Arial"/>
              <a:buChar char="•"/>
            </a:pPr>
            <a:r>
              <a:rPr lang="fr-FR" sz="2800" dirty="0" err="1" smtClean="0">
                <a:latin typeface="Calibri" pitchFamily="34" charset="0"/>
                <a:cs typeface="Calibri" pitchFamily="34" charset="0"/>
              </a:rPr>
              <a:t>Develop</a:t>
            </a:r>
            <a:r>
              <a:rPr lang="fr-FR" sz="2800" dirty="0" smtClean="0">
                <a:latin typeface="Calibri" pitchFamily="34" charset="0"/>
                <a:cs typeface="Calibri" pitchFamily="34" charset="0"/>
              </a:rPr>
              <a:t> the </a:t>
            </a:r>
            <a:r>
              <a:rPr lang="fr-FR" sz="2800" dirty="0">
                <a:latin typeface="Calibri" pitchFamily="34" charset="0"/>
                <a:cs typeface="Calibri" pitchFamily="34" charset="0"/>
              </a:rPr>
              <a:t>Green Infrastructures </a:t>
            </a:r>
            <a:r>
              <a:rPr lang="fr-FR" sz="2800" dirty="0" err="1">
                <a:latin typeface="Calibri" pitchFamily="34" charset="0"/>
                <a:cs typeface="Calibri" pitchFamily="34" charset="0"/>
              </a:rPr>
              <a:t>proposal</a:t>
            </a:r>
            <a:r>
              <a:rPr lang="fr-FR" sz="2800" dirty="0">
                <a:latin typeface="Calibri" pitchFamily="34" charset="0"/>
                <a:cs typeface="Calibri" pitchFamily="34" charset="0"/>
              </a:rPr>
              <a:t> </a:t>
            </a:r>
          </a:p>
          <a:p>
            <a:endParaRPr lang="fr-FR" sz="1050" dirty="0">
              <a:latin typeface="Calibri" pitchFamily="34" charset="0"/>
              <a:cs typeface="Calibri" pitchFamily="34" charset="0"/>
            </a:endParaRPr>
          </a:p>
          <a:p>
            <a:pPr marL="342900" indent="-342900">
              <a:buFont typeface="Arial"/>
              <a:buChar char="•"/>
            </a:pPr>
            <a:r>
              <a:rPr lang="fr-FR" sz="2800" dirty="0" err="1">
                <a:latin typeface="Calibri" pitchFamily="34" charset="0"/>
                <a:cs typeface="Calibri" pitchFamily="34" charset="0"/>
              </a:rPr>
              <a:t>Funds</a:t>
            </a:r>
            <a:r>
              <a:rPr lang="fr-FR" sz="2800" dirty="0">
                <a:latin typeface="Calibri" pitchFamily="34" charset="0"/>
                <a:cs typeface="Calibri" pitchFamily="34" charset="0"/>
              </a:rPr>
              <a:t> </a:t>
            </a:r>
            <a:r>
              <a:rPr lang="fr-FR" sz="2800" dirty="0" err="1">
                <a:latin typeface="Calibri" pitchFamily="34" charset="0"/>
                <a:cs typeface="Calibri" pitchFamily="34" charset="0"/>
              </a:rPr>
              <a:t>r</a:t>
            </a:r>
            <a:r>
              <a:rPr lang="fr-FR" sz="2800" dirty="0" err="1" smtClean="0">
                <a:latin typeface="Calibri" pitchFamily="34" charset="0"/>
                <a:cs typeface="Calibri" pitchFamily="34" charset="0"/>
              </a:rPr>
              <a:t>aise</a:t>
            </a:r>
            <a:r>
              <a:rPr lang="fr-FR" sz="2800" dirty="0" smtClean="0">
                <a:latin typeface="Calibri" pitchFamily="34" charset="0"/>
                <a:cs typeface="Calibri" pitchFamily="34" charset="0"/>
              </a:rPr>
              <a:t> </a:t>
            </a:r>
            <a:r>
              <a:rPr lang="fr-FR" sz="2800" dirty="0">
                <a:latin typeface="Calibri" pitchFamily="34" charset="0"/>
                <a:cs typeface="Calibri" pitchFamily="34" charset="0"/>
              </a:rPr>
              <a:t>to support Green </a:t>
            </a:r>
            <a:r>
              <a:rPr lang="fr-FR" sz="2800" dirty="0" err="1">
                <a:latin typeface="Calibri" pitchFamily="34" charset="0"/>
                <a:cs typeface="Calibri" pitchFamily="34" charset="0"/>
              </a:rPr>
              <a:t>Infrastuctures</a:t>
            </a:r>
            <a:r>
              <a:rPr lang="fr-FR" sz="2800" dirty="0">
                <a:latin typeface="Calibri" pitchFamily="34" charset="0"/>
                <a:cs typeface="Calibri" pitchFamily="34" charset="0"/>
              </a:rPr>
              <a:t> </a:t>
            </a:r>
            <a:r>
              <a:rPr lang="fr-FR" sz="2800" dirty="0" err="1">
                <a:latin typeface="Calibri" pitchFamily="34" charset="0"/>
                <a:cs typeface="Calibri" pitchFamily="34" charset="0"/>
              </a:rPr>
              <a:t>legal</a:t>
            </a:r>
            <a:r>
              <a:rPr lang="fr-FR" sz="2800" dirty="0">
                <a:latin typeface="Calibri" pitchFamily="34" charset="0"/>
                <a:cs typeface="Calibri" pitchFamily="34" charset="0"/>
              </a:rPr>
              <a:t> recognition and </a:t>
            </a:r>
            <a:r>
              <a:rPr lang="fr-FR" sz="2800" dirty="0" err="1">
                <a:latin typeface="Calibri" pitchFamily="34" charset="0"/>
                <a:cs typeface="Calibri" pitchFamily="34" charset="0"/>
              </a:rPr>
              <a:t>Landscape</a:t>
            </a:r>
            <a:r>
              <a:rPr lang="fr-FR" sz="2800" dirty="0">
                <a:latin typeface="Calibri" pitchFamily="34" charset="0"/>
                <a:cs typeface="Calibri" pitchFamily="34" charset="0"/>
              </a:rPr>
              <a:t> </a:t>
            </a:r>
            <a:r>
              <a:rPr lang="fr-FR" sz="2800" dirty="0" smtClean="0">
                <a:latin typeface="Calibri" pitchFamily="34" charset="0"/>
                <a:cs typeface="Calibri" pitchFamily="34" charset="0"/>
              </a:rPr>
              <a:t>application </a:t>
            </a:r>
            <a:endParaRPr lang="fr-FR" sz="2800" dirty="0">
              <a:latin typeface="Calibri" pitchFamily="34" charset="0"/>
              <a:cs typeface="Calibri" pitchFamily="34" charset="0"/>
            </a:endParaRPr>
          </a:p>
          <a:p>
            <a:endParaRPr lang="fr-FR" sz="2800" dirty="0">
              <a:latin typeface="Calibri" pitchFamily="34" charset="0"/>
              <a:cs typeface="Calibri" pitchFamily="34" charset="0"/>
            </a:endParaRPr>
          </a:p>
        </p:txBody>
      </p:sp>
    </p:spTree>
    <p:extLst>
      <p:ext uri="{BB962C8B-B14F-4D97-AF65-F5344CB8AC3E}">
        <p14:creationId xmlns:p14="http://schemas.microsoft.com/office/powerpoint/2010/main" val="1589224692"/>
      </p:ext>
    </p:extLst>
  </p:cSld>
  <p:clrMapOvr>
    <a:masterClrMapping/>
  </p:clrMapOvr>
  <p:transition spd="slow"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08237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1964</Words>
  <Application>Microsoft Office PowerPoint</Application>
  <PresentationFormat>On-screen Show (4:3)</PresentationFormat>
  <Paragraphs>130</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1_Text slides</vt:lpstr>
      <vt:lpstr>1_Office Theme</vt:lpstr>
      <vt:lpstr>2_Office Theme</vt:lpstr>
      <vt:lpstr>PowerPoint Presentation</vt:lpstr>
      <vt:lpstr>Madagascar overview</vt:lpstr>
      <vt:lpstr>Critical situation</vt:lpstr>
      <vt:lpstr>Why  our policies failed to ensure sustainable development ?</vt:lpstr>
      <vt:lpstr>WWF proposal – green infrastructures network </vt:lpstr>
      <vt:lpstr>PowerPoint Presentation</vt:lpstr>
      <vt:lpstr>Moving forward </vt:lpstr>
      <vt:lpstr>PowerPoint Presentation</vt:lpstr>
    </vt:vector>
  </TitlesOfParts>
  <Company>WWF MWIOPO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 Eve</dc:creator>
  <cp:lastModifiedBy>Tiana Ramahaleo</cp:lastModifiedBy>
  <cp:revision>127</cp:revision>
  <dcterms:created xsi:type="dcterms:W3CDTF">2016-03-10T05:23:37Z</dcterms:created>
  <dcterms:modified xsi:type="dcterms:W3CDTF">2017-03-23T12:47:12Z</dcterms:modified>
</cp:coreProperties>
</file>